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Montserrat"/>
      <p:regular r:id="rId41"/>
      <p:bold r:id="rId42"/>
      <p:italic r:id="rId43"/>
      <p:boldItalic r:id="rId44"/>
    </p:embeddedFont>
    <p:embeddedFont>
      <p:font typeface="Montserrat Medium"/>
      <p:regular r:id="rId45"/>
      <p:bold r:id="rId46"/>
      <p:italic r:id="rId47"/>
      <p:boldItalic r:id="rId48"/>
    </p:embeddedFont>
    <p:embeddedFont>
      <p:font typeface="Montserrat Light"/>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Montserrat-bold.fntdata"/><Relationship Id="rId41" Type="http://schemas.openxmlformats.org/officeDocument/2006/relationships/font" Target="fonts/Montserrat-regular.fntdata"/><Relationship Id="rId44" Type="http://schemas.openxmlformats.org/officeDocument/2006/relationships/font" Target="fonts/Montserrat-boldItalic.fntdata"/><Relationship Id="rId43" Type="http://schemas.openxmlformats.org/officeDocument/2006/relationships/font" Target="fonts/Montserrat-italic.fntdata"/><Relationship Id="rId46" Type="http://schemas.openxmlformats.org/officeDocument/2006/relationships/font" Target="fonts/MontserratMedium-bold.fntdata"/><Relationship Id="rId45" Type="http://schemas.openxmlformats.org/officeDocument/2006/relationships/font" Target="fonts/Montserrat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MontserratMedium-boldItalic.fntdata"/><Relationship Id="rId47" Type="http://schemas.openxmlformats.org/officeDocument/2006/relationships/font" Target="fonts/MontserratMedium-italic.fntdata"/><Relationship Id="rId49" Type="http://schemas.openxmlformats.org/officeDocument/2006/relationships/font" Target="fonts/MontserratLight-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MontserratLight-italic.fntdata"/><Relationship Id="rId50" Type="http://schemas.openxmlformats.org/officeDocument/2006/relationships/font" Target="fonts/MontserratLight-bold.fntdata"/><Relationship Id="rId52" Type="http://schemas.openxmlformats.org/officeDocument/2006/relationships/font" Target="fonts/MontserratLight-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jp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gif>
</file>

<file path=ppt/media/image22.gif>
</file>

<file path=ppt/media/image23.png>
</file>

<file path=ppt/media/image24.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7f9c06d9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f9c06d9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7f9c06d90b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7f9c06d90b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7f9c06d90b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7f9c06d90b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7f9c06d90b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f9c06d90b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7f9c06d90b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f9c06d90b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7f9c06d90b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7f9c06d90b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752b19b1b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752b19b1b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7f9c06d90b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7f9c06d90b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752b19b1b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752b19b1b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7f9c06d90b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7f9c06d90b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73b88adc61_1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73b88adc61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7525d1975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7525d1975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73b88adc61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73b88adc61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752b19b1b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752b19b1b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73b88adc61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73b88adc61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74c3039b9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74c3039b9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74c3039b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74c3039b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7525d19514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7525d19514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74c3039b92_3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74c3039b92_3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7525d19514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7525d19514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74c3039b92_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74c3039b92_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7525d1951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7525d1951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7525d19750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525d19750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753ce133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753ce133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753ce1332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753ce1332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753ce1332b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753ce1332b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753ce1332b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753ce1332b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753ce1332b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5" name="Google Shape;445;g753ce1332b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7f9c06d90b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7f9c06d90b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7525d19750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525d19750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7525d19750_2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525d19750_2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752b19b1bf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752b19b1bf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752b19b1bf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752b19b1bf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7f9c06d90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f9c06d90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7f9c06d90b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f9c06d90b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hyperlink" Target="http://www.youtube.com/watch?v=lfNVv0A8QvI" TargetMode="External"/><Relationship Id="rId5"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hyperlink" Target="http://www.youtube.com/watch?v=Ln-LQvjZa7s" TargetMode="External"/><Relationship Id="rId5" Type="http://schemas.openxmlformats.org/officeDocument/2006/relationships/image" Target="../media/image6.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7.png"/><Relationship Id="rId4" Type="http://schemas.openxmlformats.org/officeDocument/2006/relationships/image" Target="../media/image22.gif"/><Relationship Id="rId5" Type="http://schemas.openxmlformats.org/officeDocument/2006/relationships/hyperlink" Target="https://towardsdatascience.com/semantic-segmentation-popular-architectures-dff0a75f39d0"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7.png"/><Relationship Id="rId4" Type="http://schemas.openxmlformats.org/officeDocument/2006/relationships/image" Target="../media/image21.gif"/><Relationship Id="rId5" Type="http://schemas.openxmlformats.org/officeDocument/2006/relationships/hyperlink" Target="https://github.com/google/seq2se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7.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7.png"/><Relationship Id="rId4" Type="http://schemas.openxmlformats.org/officeDocument/2006/relationships/hyperlink" Target="http://www.youtube.com/watch?v=V1eYniJ0Rnk" TargetMode="External"/><Relationship Id="rId5" Type="http://schemas.openxmlformats.org/officeDocument/2006/relationships/image" Target="../media/image13.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7.png"/><Relationship Id="rId4" Type="http://schemas.openxmlformats.org/officeDocument/2006/relationships/hyperlink" Target="https://openai.com/blog/openai-five/" TargetMode="External"/><Relationship Id="rId5" Type="http://schemas.openxmlformats.org/officeDocument/2006/relationships/hyperlink" Target="http://www.youtube.com/watch?v=UZHTNBMAfAA" TargetMode="External"/><Relationship Id="rId6" Type="http://schemas.openxmlformats.org/officeDocument/2006/relationships/image" Target="../media/image15.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7.png"/><Relationship Id="rId4" Type="http://schemas.openxmlformats.org/officeDocument/2006/relationships/hyperlink" Target="https://www.youtube.com/watch?v=kSLJriaOumA&amp;feature=youtu.be" TargetMode="External"/><Relationship Id="rId5" Type="http://schemas.openxmlformats.org/officeDocument/2006/relationships/hyperlink" Target="http://www.youtube.com/watch?v=kSLJriaOumA" TargetMode="External"/><Relationship Id="rId6" Type="http://schemas.openxmlformats.org/officeDocument/2006/relationships/image" Target="../media/image16.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7.png"/><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2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hyperlink" Target="https://vk.com/aimiptlab" TargetMode="External"/><Relationship Id="rId6" Type="http://schemas.openxmlformats.org/officeDocument/2006/relationships/image" Target="../media/image12.png"/><Relationship Id="rId7" Type="http://schemas.openxmlformats.org/officeDocument/2006/relationships/image" Target="../media/image18.png"/><Relationship Id="rId8"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6EE8"/>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134839"/>
            <a:ext cx="9144000" cy="3276600"/>
          </a:xfrm>
          <a:prstGeom prst="rect">
            <a:avLst/>
          </a:prstGeom>
          <a:noFill/>
          <a:ln>
            <a:noFill/>
          </a:ln>
        </p:spPr>
      </p:pic>
      <p:sp>
        <p:nvSpPr>
          <p:cNvPr id="55" name="Google Shape;55;p13"/>
          <p:cNvSpPr txBox="1"/>
          <p:nvPr/>
        </p:nvSpPr>
        <p:spPr>
          <a:xfrm>
            <a:off x="3371850" y="4442725"/>
            <a:ext cx="2400300" cy="40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ru" sz="2000">
                <a:solidFill>
                  <a:srgbClr val="FFFFFF"/>
                </a:solidFill>
                <a:latin typeface="Montserrat Light"/>
                <a:ea typeface="Montserrat Light"/>
                <a:cs typeface="Montserrat Light"/>
                <a:sym typeface="Montserrat Light"/>
              </a:rPr>
              <a:t>2020</a:t>
            </a:r>
            <a:endParaRPr sz="2000">
              <a:solidFill>
                <a:srgbClr val="FFFFFF"/>
              </a:solidFill>
              <a:latin typeface="Montserrat Light"/>
              <a:ea typeface="Montserrat Light"/>
              <a:cs typeface="Montserrat Light"/>
              <a:sym typeface="Montserrat Light"/>
            </a:endParaRPr>
          </a:p>
        </p:txBody>
      </p:sp>
      <p:sp>
        <p:nvSpPr>
          <p:cNvPr id="56" name="Google Shape;56;p13"/>
          <p:cNvSpPr txBox="1"/>
          <p:nvPr/>
        </p:nvSpPr>
        <p:spPr>
          <a:xfrm>
            <a:off x="0" y="3083396"/>
            <a:ext cx="9144000" cy="68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ru" sz="2000">
                <a:solidFill>
                  <a:srgbClr val="FFFFFF"/>
                </a:solidFill>
                <a:latin typeface="Montserrat Light"/>
                <a:ea typeface="Montserrat Light"/>
                <a:cs typeface="Montserrat Light"/>
                <a:sym typeface="Montserrat Light"/>
              </a:rPr>
              <a:t>Открытая лаборатория искусственного интеллекта МФТИ</a:t>
            </a:r>
            <a:endParaRPr sz="2000">
              <a:solidFill>
                <a:srgbClr val="FFFFFF"/>
              </a:solidFill>
              <a:latin typeface="Montserrat Light"/>
              <a:ea typeface="Montserrat Light"/>
              <a:cs typeface="Montserrat Light"/>
              <a:sym typeface="Montserrat Light"/>
            </a:endParaRPr>
          </a:p>
        </p:txBody>
      </p:sp>
      <p:cxnSp>
        <p:nvCxnSpPr>
          <p:cNvPr id="57" name="Google Shape;57;p13"/>
          <p:cNvCxnSpPr/>
          <p:nvPr/>
        </p:nvCxnSpPr>
        <p:spPr>
          <a:xfrm>
            <a:off x="704250" y="2861090"/>
            <a:ext cx="7696800" cy="1680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idx="1" type="body"/>
          </p:nvPr>
        </p:nvSpPr>
        <p:spPr>
          <a:xfrm>
            <a:off x="756550" y="1433200"/>
            <a:ext cx="7617300" cy="3060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ru">
                <a:solidFill>
                  <a:srgbClr val="000000"/>
                </a:solidFill>
                <a:highlight>
                  <a:srgbClr val="FFFFFF"/>
                </a:highlight>
                <a:latin typeface="Montserrat"/>
                <a:ea typeface="Montserrat"/>
                <a:cs typeface="Montserrat"/>
                <a:sym typeface="Montserrat"/>
              </a:rPr>
              <a:t>Нейр</a:t>
            </a:r>
            <a:r>
              <a:rPr b="1" lang="ru">
                <a:solidFill>
                  <a:srgbClr val="000000"/>
                </a:solidFill>
                <a:highlight>
                  <a:srgbClr val="FFFFFF"/>
                </a:highlight>
                <a:latin typeface="Montserrat"/>
                <a:ea typeface="Montserrat"/>
                <a:cs typeface="Montserrat"/>
                <a:sym typeface="Montserrat"/>
              </a:rPr>
              <a:t>он</a:t>
            </a:r>
            <a:r>
              <a:rPr b="1" lang="ru">
                <a:solidFill>
                  <a:srgbClr val="1155CC"/>
                </a:solidFill>
                <a:highlight>
                  <a:srgbClr val="FFFFFF"/>
                </a:highlight>
                <a:latin typeface="Montserrat"/>
                <a:ea typeface="Montserrat"/>
                <a:cs typeface="Montserrat"/>
                <a:sym typeface="Montserrat"/>
              </a:rPr>
              <a:t> </a:t>
            </a:r>
            <a:r>
              <a:rPr b="1" lang="ru">
                <a:solidFill>
                  <a:srgbClr val="000000"/>
                </a:solidFill>
                <a:highlight>
                  <a:srgbClr val="FFFFFF"/>
                </a:highlight>
                <a:latin typeface="Montserrat"/>
                <a:ea typeface="Montserrat"/>
                <a:cs typeface="Montserrat"/>
                <a:sym typeface="Montserrat"/>
              </a:rPr>
              <a:t>— электрически возбудимая клетка, которая предназначена для приема извне, обработки, хранения и вывода вовне информации с помощью электрических и химических сигналов.</a:t>
            </a:r>
            <a:endParaRPr>
              <a:solidFill>
                <a:srgbClr val="000000"/>
              </a:solidFill>
              <a:highlight>
                <a:srgbClr val="FFFFFF"/>
              </a:highlight>
              <a:latin typeface="Montserrat"/>
              <a:ea typeface="Montserrat"/>
              <a:cs typeface="Montserrat"/>
              <a:sym typeface="Montserrat"/>
            </a:endParaRPr>
          </a:p>
        </p:txBody>
      </p:sp>
      <p:sp>
        <p:nvSpPr>
          <p:cNvPr id="185" name="Google Shape;185;p22"/>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2</a:t>
            </a:r>
            <a:endParaRPr>
              <a:solidFill>
                <a:srgbClr val="434343"/>
              </a:solidFill>
              <a:latin typeface="Montserrat Medium"/>
              <a:ea typeface="Montserrat Medium"/>
              <a:cs typeface="Montserrat Medium"/>
              <a:sym typeface="Montserrat Medium"/>
            </a:endParaRPr>
          </a:p>
        </p:txBody>
      </p:sp>
      <p:sp>
        <p:nvSpPr>
          <p:cNvPr id="186" name="Google Shape;186;p22"/>
          <p:cNvSpPr/>
          <p:nvPr/>
        </p:nvSpPr>
        <p:spPr>
          <a:xfrm>
            <a:off x="842275" y="935050"/>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2"/>
          <p:cNvSpPr txBox="1"/>
          <p:nvPr>
            <p:ph idx="1" type="body"/>
          </p:nvPr>
        </p:nvSpPr>
        <p:spPr>
          <a:xfrm>
            <a:off x="842275" y="935049"/>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sz="1200">
                <a:solidFill>
                  <a:srgbClr val="FFFFFF"/>
                </a:solidFill>
                <a:latin typeface="Montserrat Medium"/>
                <a:ea typeface="Montserrat Medium"/>
                <a:cs typeface="Montserrat Medium"/>
                <a:sym typeface="Montserrat Medium"/>
              </a:rPr>
              <a:t>Определение 1</a:t>
            </a:r>
            <a:endParaRPr sz="1200">
              <a:solidFill>
                <a:srgbClr val="FFFFFF"/>
              </a:solidFill>
              <a:latin typeface="Montserrat Medium"/>
              <a:ea typeface="Montserrat Medium"/>
              <a:cs typeface="Montserrat Medium"/>
              <a:sym typeface="Montserrat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3"/>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Нейрон</a:t>
            </a:r>
            <a:endParaRPr b="1" sz="3000">
              <a:solidFill>
                <a:srgbClr val="006EE8"/>
              </a:solidFill>
              <a:latin typeface="Montserrat"/>
              <a:ea typeface="Montserrat"/>
              <a:cs typeface="Montserrat"/>
              <a:sym typeface="Montserrat"/>
            </a:endParaRPr>
          </a:p>
        </p:txBody>
      </p:sp>
      <p:cxnSp>
        <p:nvCxnSpPr>
          <p:cNvPr id="193" name="Google Shape;193;p23"/>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194" name="Google Shape;194;p23"/>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195" name="Google Shape;195;p23"/>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id="196" name="Google Shape;196;p23"/>
          <p:cNvPicPr preferRelativeResize="0"/>
          <p:nvPr/>
        </p:nvPicPr>
        <p:blipFill rotWithShape="1">
          <a:blip r:embed="rId4">
            <a:alphaModFix/>
          </a:blip>
          <a:srcRect b="0" l="0" r="0" t="17149"/>
          <a:stretch/>
        </p:blipFill>
        <p:spPr>
          <a:xfrm>
            <a:off x="1598950" y="1272675"/>
            <a:ext cx="5946099" cy="34177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4"/>
          <p:cNvSpPr txBox="1"/>
          <p:nvPr>
            <p:ph idx="1" type="body"/>
          </p:nvPr>
        </p:nvSpPr>
        <p:spPr>
          <a:xfrm>
            <a:off x="756550" y="1433200"/>
            <a:ext cx="7617300" cy="1138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ru">
                <a:solidFill>
                  <a:srgbClr val="000000"/>
                </a:solidFill>
                <a:highlight>
                  <a:srgbClr val="FFFFFF"/>
                </a:highlight>
                <a:latin typeface="Montserrat"/>
                <a:ea typeface="Montserrat"/>
                <a:cs typeface="Montserrat"/>
                <a:sym typeface="Montserrat"/>
              </a:rPr>
              <a:t>Синапс</a:t>
            </a:r>
            <a:r>
              <a:rPr b="1" lang="ru">
                <a:solidFill>
                  <a:srgbClr val="1155CC"/>
                </a:solidFill>
                <a:highlight>
                  <a:srgbClr val="FFFFFF"/>
                </a:highlight>
                <a:latin typeface="Montserrat"/>
                <a:ea typeface="Montserrat"/>
                <a:cs typeface="Montserrat"/>
                <a:sym typeface="Montserrat"/>
              </a:rPr>
              <a:t> </a:t>
            </a:r>
            <a:r>
              <a:rPr b="1" lang="ru">
                <a:solidFill>
                  <a:srgbClr val="000000"/>
                </a:solidFill>
                <a:highlight>
                  <a:srgbClr val="FFFFFF"/>
                </a:highlight>
                <a:latin typeface="Montserrat"/>
                <a:ea typeface="Montserrat"/>
                <a:cs typeface="Montserrat"/>
                <a:sym typeface="Montserrat"/>
              </a:rPr>
              <a:t>— место контакта между двумя нейронами или между нейроном и получающей сигнал эффекторной клеткой.</a:t>
            </a:r>
            <a:endParaRPr>
              <a:solidFill>
                <a:srgbClr val="000000"/>
              </a:solidFill>
              <a:highlight>
                <a:srgbClr val="FFFFFF"/>
              </a:highlight>
              <a:latin typeface="Montserrat"/>
              <a:ea typeface="Montserrat"/>
              <a:cs typeface="Montserrat"/>
              <a:sym typeface="Montserrat"/>
            </a:endParaRPr>
          </a:p>
        </p:txBody>
      </p:sp>
      <p:sp>
        <p:nvSpPr>
          <p:cNvPr id="202" name="Google Shape;202;p24"/>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2</a:t>
            </a:r>
            <a:endParaRPr>
              <a:solidFill>
                <a:srgbClr val="434343"/>
              </a:solidFill>
              <a:latin typeface="Montserrat Medium"/>
              <a:ea typeface="Montserrat Medium"/>
              <a:cs typeface="Montserrat Medium"/>
              <a:sym typeface="Montserrat Medium"/>
            </a:endParaRPr>
          </a:p>
        </p:txBody>
      </p:sp>
      <p:sp>
        <p:nvSpPr>
          <p:cNvPr id="203" name="Google Shape;203;p24"/>
          <p:cNvSpPr/>
          <p:nvPr/>
        </p:nvSpPr>
        <p:spPr>
          <a:xfrm>
            <a:off x="842275" y="935050"/>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4"/>
          <p:cNvSpPr txBox="1"/>
          <p:nvPr>
            <p:ph idx="1" type="body"/>
          </p:nvPr>
        </p:nvSpPr>
        <p:spPr>
          <a:xfrm>
            <a:off x="842275" y="935044"/>
            <a:ext cx="6015600" cy="447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sz="1200">
                <a:solidFill>
                  <a:srgbClr val="FFFFFF"/>
                </a:solidFill>
                <a:latin typeface="Montserrat Medium"/>
                <a:ea typeface="Montserrat Medium"/>
                <a:cs typeface="Montserrat Medium"/>
                <a:sym typeface="Montserrat Medium"/>
              </a:rPr>
              <a:t>Определение 2</a:t>
            </a:r>
            <a:endParaRPr sz="1200">
              <a:solidFill>
                <a:srgbClr val="FFFFFF"/>
              </a:solidFill>
              <a:latin typeface="Montserrat Medium"/>
              <a:ea typeface="Montserrat Medium"/>
              <a:cs typeface="Montserrat Medium"/>
              <a:sym typeface="Montserrat Medium"/>
            </a:endParaRPr>
          </a:p>
        </p:txBody>
      </p:sp>
      <p:sp>
        <p:nvSpPr>
          <p:cNvPr id="205" name="Google Shape;205;p24"/>
          <p:cNvSpPr txBox="1"/>
          <p:nvPr>
            <p:ph idx="1" type="body"/>
          </p:nvPr>
        </p:nvSpPr>
        <p:spPr>
          <a:xfrm>
            <a:off x="928000" y="2888344"/>
            <a:ext cx="6015600" cy="447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sz="1200">
                <a:solidFill>
                  <a:srgbClr val="FFFFFF"/>
                </a:solidFill>
                <a:latin typeface="Montserrat Medium"/>
                <a:ea typeface="Montserrat Medium"/>
                <a:cs typeface="Montserrat Medium"/>
                <a:sym typeface="Montserrat Medium"/>
              </a:rPr>
              <a:t>Определение 2</a:t>
            </a:r>
            <a:endParaRPr sz="1200">
              <a:solidFill>
                <a:srgbClr val="FFFFFF"/>
              </a:solidFill>
              <a:latin typeface="Montserrat Medium"/>
              <a:ea typeface="Montserrat Medium"/>
              <a:cs typeface="Montserrat Medium"/>
              <a:sym typeface="Montserrat Medium"/>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5"/>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Синапс</a:t>
            </a:r>
            <a:endParaRPr b="1" sz="3000">
              <a:solidFill>
                <a:srgbClr val="006EE8"/>
              </a:solidFill>
              <a:latin typeface="Montserrat"/>
              <a:ea typeface="Montserrat"/>
              <a:cs typeface="Montserrat"/>
              <a:sym typeface="Montserrat"/>
            </a:endParaRPr>
          </a:p>
        </p:txBody>
      </p:sp>
      <p:cxnSp>
        <p:nvCxnSpPr>
          <p:cNvPr id="211" name="Google Shape;211;p25"/>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212" name="Google Shape;212;p25"/>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213" name="Google Shape;213;p25"/>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id="214" name="Google Shape;214;p25"/>
          <p:cNvPicPr preferRelativeResize="0"/>
          <p:nvPr/>
        </p:nvPicPr>
        <p:blipFill>
          <a:blip r:embed="rId4">
            <a:alphaModFix/>
          </a:blip>
          <a:stretch>
            <a:fillRect/>
          </a:stretch>
        </p:blipFill>
        <p:spPr>
          <a:xfrm>
            <a:off x="1958100" y="1099443"/>
            <a:ext cx="4857750" cy="3590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6"/>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Нейроны места</a:t>
            </a:r>
            <a:endParaRPr b="1" sz="3000">
              <a:solidFill>
                <a:srgbClr val="006EE8"/>
              </a:solidFill>
              <a:latin typeface="Montserrat"/>
              <a:ea typeface="Montserrat"/>
              <a:cs typeface="Montserrat"/>
              <a:sym typeface="Montserrat"/>
            </a:endParaRPr>
          </a:p>
        </p:txBody>
      </p:sp>
      <p:cxnSp>
        <p:nvCxnSpPr>
          <p:cNvPr id="220" name="Google Shape;220;p26"/>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221" name="Google Shape;221;p26"/>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222" name="Google Shape;222;p26"/>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id="223" name="Google Shape;223;p26"/>
          <p:cNvPicPr preferRelativeResize="0"/>
          <p:nvPr/>
        </p:nvPicPr>
        <p:blipFill>
          <a:blip r:embed="rId4">
            <a:alphaModFix/>
          </a:blip>
          <a:stretch>
            <a:fillRect/>
          </a:stretch>
        </p:blipFill>
        <p:spPr>
          <a:xfrm>
            <a:off x="1308025" y="844268"/>
            <a:ext cx="6120256" cy="412510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7"/>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Нейроны места</a:t>
            </a:r>
            <a:endParaRPr b="1" sz="3000">
              <a:solidFill>
                <a:srgbClr val="006EE8"/>
              </a:solidFill>
              <a:latin typeface="Montserrat"/>
              <a:ea typeface="Montserrat"/>
              <a:cs typeface="Montserrat"/>
              <a:sym typeface="Montserrat"/>
            </a:endParaRPr>
          </a:p>
        </p:txBody>
      </p:sp>
      <p:cxnSp>
        <p:nvCxnSpPr>
          <p:cNvPr id="229" name="Google Shape;229;p27"/>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230" name="Google Shape;230;p27"/>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231" name="Google Shape;231;p27"/>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descr="Hippocampal neurons are active in distinct locations (place fields) while a rat runs along a track. Movie made by Fabian Kloosterman." id="232" name="Google Shape;232;p27" title="Hippocampal place cells recorded in the Wilson lab at MIT">
            <a:hlinkClick r:id="rId4"/>
          </p:cNvPr>
          <p:cNvPicPr preferRelativeResize="0"/>
          <p:nvPr/>
        </p:nvPicPr>
        <p:blipFill>
          <a:blip r:embed="rId5">
            <a:alphaModFix/>
          </a:blip>
          <a:stretch>
            <a:fillRect/>
          </a:stretch>
        </p:blipFill>
        <p:spPr>
          <a:xfrm>
            <a:off x="2286000" y="857243"/>
            <a:ext cx="4572000" cy="3429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Зеркальные нейроны</a:t>
            </a:r>
            <a:endParaRPr b="1" sz="3000">
              <a:solidFill>
                <a:srgbClr val="006EE8"/>
              </a:solidFill>
              <a:latin typeface="Montserrat"/>
              <a:ea typeface="Montserrat"/>
              <a:cs typeface="Montserrat"/>
              <a:sym typeface="Montserrat"/>
            </a:endParaRPr>
          </a:p>
        </p:txBody>
      </p:sp>
      <p:cxnSp>
        <p:nvCxnSpPr>
          <p:cNvPr id="238" name="Google Shape;238;p28"/>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239" name="Google Shape;239;p28"/>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240" name="Google Shape;240;p28"/>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id="241" name="Google Shape;241;p28"/>
          <p:cNvPicPr preferRelativeResize="0"/>
          <p:nvPr/>
        </p:nvPicPr>
        <p:blipFill>
          <a:blip r:embed="rId4">
            <a:alphaModFix/>
          </a:blip>
          <a:stretch>
            <a:fillRect/>
          </a:stretch>
        </p:blipFill>
        <p:spPr>
          <a:xfrm>
            <a:off x="570063" y="920468"/>
            <a:ext cx="8003873" cy="412510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Нейроны лица</a:t>
            </a:r>
            <a:endParaRPr b="1" sz="3000">
              <a:solidFill>
                <a:srgbClr val="006EE8"/>
              </a:solidFill>
              <a:latin typeface="Montserrat"/>
              <a:ea typeface="Montserrat"/>
              <a:cs typeface="Montserrat"/>
              <a:sym typeface="Montserrat"/>
            </a:endParaRPr>
          </a:p>
        </p:txBody>
      </p:sp>
      <p:cxnSp>
        <p:nvCxnSpPr>
          <p:cNvPr id="247" name="Google Shape;247;p29"/>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248" name="Google Shape;248;p29"/>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249" name="Google Shape;249;p29"/>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descr="Описание" id="250" name="Google Shape;250;p29" title="Бренд - это концепция">
            <a:hlinkClick r:id="rId4"/>
          </p:cNvPr>
          <p:cNvPicPr preferRelativeResize="0"/>
          <p:nvPr/>
        </p:nvPicPr>
        <p:blipFill>
          <a:blip r:embed="rId5">
            <a:alphaModFix/>
          </a:blip>
          <a:stretch>
            <a:fillRect/>
          </a:stretch>
        </p:blipFill>
        <p:spPr>
          <a:xfrm>
            <a:off x="2286000" y="857243"/>
            <a:ext cx="4572000" cy="3429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Нейрон МакКаллока-Питтса</a:t>
            </a:r>
            <a:endParaRPr b="1" sz="3000">
              <a:solidFill>
                <a:srgbClr val="006EE8"/>
              </a:solidFill>
              <a:latin typeface="Montserrat"/>
              <a:ea typeface="Montserrat"/>
              <a:cs typeface="Montserrat"/>
              <a:sym typeface="Montserrat"/>
            </a:endParaRPr>
          </a:p>
        </p:txBody>
      </p:sp>
      <p:cxnSp>
        <p:nvCxnSpPr>
          <p:cNvPr id="256" name="Google Shape;256;p30"/>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257" name="Google Shape;257;p30"/>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258" name="Google Shape;258;p30"/>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id="259" name="Google Shape;259;p30"/>
          <p:cNvPicPr preferRelativeResize="0"/>
          <p:nvPr/>
        </p:nvPicPr>
        <p:blipFill>
          <a:blip r:embed="rId4">
            <a:alphaModFix/>
          </a:blip>
          <a:stretch>
            <a:fillRect/>
          </a:stretch>
        </p:blipFill>
        <p:spPr>
          <a:xfrm>
            <a:off x="1885950" y="989118"/>
            <a:ext cx="5372100" cy="3438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1"/>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Пороговая активация</a:t>
            </a:r>
            <a:endParaRPr b="1" sz="3000">
              <a:solidFill>
                <a:srgbClr val="006EE8"/>
              </a:solidFill>
              <a:latin typeface="Montserrat"/>
              <a:ea typeface="Montserrat"/>
              <a:cs typeface="Montserrat"/>
              <a:sym typeface="Montserrat"/>
            </a:endParaRPr>
          </a:p>
        </p:txBody>
      </p:sp>
      <p:cxnSp>
        <p:nvCxnSpPr>
          <p:cNvPr id="265" name="Google Shape;265;p31"/>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266" name="Google Shape;266;p31"/>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267" name="Google Shape;267;p31"/>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id="268" name="Google Shape;268;p31"/>
          <p:cNvPicPr preferRelativeResize="0"/>
          <p:nvPr/>
        </p:nvPicPr>
        <p:blipFill>
          <a:blip r:embed="rId4">
            <a:alphaModFix/>
          </a:blip>
          <a:stretch>
            <a:fillRect/>
          </a:stretch>
        </p:blipFill>
        <p:spPr>
          <a:xfrm>
            <a:off x="2567250" y="866005"/>
            <a:ext cx="3198875" cy="2712075"/>
          </a:xfrm>
          <a:prstGeom prst="rect">
            <a:avLst/>
          </a:prstGeom>
          <a:noFill/>
          <a:ln>
            <a:noFill/>
          </a:ln>
        </p:spPr>
      </p:pic>
      <p:sp>
        <p:nvSpPr>
          <p:cNvPr id="269" name="Google Shape;269;p31"/>
          <p:cNvSpPr txBox="1"/>
          <p:nvPr/>
        </p:nvSpPr>
        <p:spPr>
          <a:xfrm>
            <a:off x="2316925" y="3643875"/>
            <a:ext cx="47142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400">
                <a:latin typeface="Montserrat"/>
                <a:ea typeface="Montserrat"/>
                <a:cs typeface="Montserrat"/>
                <a:sym typeface="Montserrat"/>
              </a:rPr>
              <a:t>X1*W1+X2*W2+ … +Xn*Wn &gt; B</a:t>
            </a:r>
            <a:endParaRPr sz="2400">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План курса</a:t>
            </a:r>
            <a:endParaRPr b="1" sz="3000">
              <a:solidFill>
                <a:srgbClr val="006EE8"/>
              </a:solidFill>
              <a:latin typeface="Montserrat"/>
              <a:ea typeface="Montserrat"/>
              <a:cs typeface="Montserrat"/>
              <a:sym typeface="Montserrat"/>
            </a:endParaRPr>
          </a:p>
        </p:txBody>
      </p:sp>
      <p:cxnSp>
        <p:nvCxnSpPr>
          <p:cNvPr id="63" name="Google Shape;63;p14"/>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64" name="Google Shape;64;p14"/>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65" name="Google Shape;65;p14"/>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66" name="Google Shape;66;p14"/>
          <p:cNvSpPr/>
          <p:nvPr/>
        </p:nvSpPr>
        <p:spPr>
          <a:xfrm>
            <a:off x="842275" y="935050"/>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4"/>
          <p:cNvSpPr txBox="1"/>
          <p:nvPr>
            <p:ph idx="1" type="body"/>
          </p:nvPr>
        </p:nvSpPr>
        <p:spPr>
          <a:xfrm>
            <a:off x="842275" y="935049"/>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Блок 1</a:t>
            </a:r>
            <a:endParaRPr>
              <a:solidFill>
                <a:srgbClr val="FFFFFF"/>
              </a:solidFill>
              <a:latin typeface="Montserrat Medium"/>
              <a:ea typeface="Montserrat Medium"/>
              <a:cs typeface="Montserrat Medium"/>
              <a:sym typeface="Montserrat Medium"/>
            </a:endParaRPr>
          </a:p>
        </p:txBody>
      </p:sp>
      <p:sp>
        <p:nvSpPr>
          <p:cNvPr id="68" name="Google Shape;68;p14"/>
          <p:cNvSpPr txBox="1"/>
          <p:nvPr/>
        </p:nvSpPr>
        <p:spPr>
          <a:xfrm>
            <a:off x="2411375" y="935050"/>
            <a:ext cx="50931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1800">
                <a:solidFill>
                  <a:schemeClr val="dk1"/>
                </a:solidFill>
                <a:highlight>
                  <a:schemeClr val="lt1"/>
                </a:highlight>
                <a:latin typeface="Montserrat"/>
                <a:ea typeface="Montserrat"/>
                <a:cs typeface="Montserrat"/>
                <a:sym typeface="Montserrat"/>
              </a:rPr>
              <a:t>Основы нейронный сетей</a:t>
            </a:r>
            <a:endParaRPr/>
          </a:p>
        </p:txBody>
      </p:sp>
      <p:sp>
        <p:nvSpPr>
          <p:cNvPr id="69" name="Google Shape;69;p14"/>
          <p:cNvSpPr txBox="1"/>
          <p:nvPr/>
        </p:nvSpPr>
        <p:spPr>
          <a:xfrm>
            <a:off x="1656400" y="1614175"/>
            <a:ext cx="3691500" cy="1495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искусственный нейрон</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задачи машинного обучения</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многослойные нейросети</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алгоритм обратного распространения ошибки</a:t>
            </a:r>
            <a:endParaRPr sz="1100">
              <a:solidFill>
                <a:srgbClr val="404040"/>
              </a:solidFill>
              <a:latin typeface="Montserrat Medium"/>
              <a:ea typeface="Montserrat Medium"/>
              <a:cs typeface="Montserrat Medium"/>
              <a:sym typeface="Montserrat Medium"/>
            </a:endParaRPr>
          </a:p>
        </p:txBody>
      </p:sp>
      <p:sp>
        <p:nvSpPr>
          <p:cNvPr id="70" name="Google Shape;70;p14"/>
          <p:cNvSpPr/>
          <p:nvPr/>
        </p:nvSpPr>
        <p:spPr>
          <a:xfrm>
            <a:off x="1494400" y="1779504"/>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1494412" y="2064266"/>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1494412" y="2349029"/>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1494412" y="2633779"/>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32"/>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Пороговая активация</a:t>
            </a:r>
            <a:endParaRPr b="1" sz="3000">
              <a:solidFill>
                <a:srgbClr val="006EE8"/>
              </a:solidFill>
              <a:latin typeface="Montserrat"/>
              <a:ea typeface="Montserrat"/>
              <a:cs typeface="Montserrat"/>
              <a:sym typeface="Montserrat"/>
            </a:endParaRPr>
          </a:p>
        </p:txBody>
      </p:sp>
      <p:cxnSp>
        <p:nvCxnSpPr>
          <p:cNvPr id="275" name="Google Shape;275;p32"/>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276" name="Google Shape;276;p32"/>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277" name="Google Shape;277;p32"/>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278" name="Google Shape;278;p32"/>
          <p:cNvSpPr txBox="1"/>
          <p:nvPr/>
        </p:nvSpPr>
        <p:spPr>
          <a:xfrm>
            <a:off x="2072125" y="4242175"/>
            <a:ext cx="52038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400">
                <a:latin typeface="Montserrat"/>
                <a:ea typeface="Montserrat"/>
                <a:cs typeface="Montserrat"/>
                <a:sym typeface="Montserrat"/>
              </a:rPr>
              <a:t>X1*W1+X2*W2+ … +Xn*Wn - B &gt; 0</a:t>
            </a:r>
            <a:endParaRPr sz="2400">
              <a:latin typeface="Montserrat"/>
              <a:ea typeface="Montserrat"/>
              <a:cs typeface="Montserrat"/>
              <a:sym typeface="Montserrat"/>
            </a:endParaRPr>
          </a:p>
        </p:txBody>
      </p:sp>
      <p:pic>
        <p:nvPicPr>
          <p:cNvPr id="279" name="Google Shape;279;p32"/>
          <p:cNvPicPr preferRelativeResize="0"/>
          <p:nvPr/>
        </p:nvPicPr>
        <p:blipFill>
          <a:blip r:embed="rId4">
            <a:alphaModFix/>
          </a:blip>
          <a:stretch>
            <a:fillRect/>
          </a:stretch>
        </p:blipFill>
        <p:spPr>
          <a:xfrm>
            <a:off x="2567250" y="866005"/>
            <a:ext cx="3198875" cy="2712075"/>
          </a:xfrm>
          <a:prstGeom prst="rect">
            <a:avLst/>
          </a:prstGeom>
          <a:noFill/>
          <a:ln>
            <a:noFill/>
          </a:ln>
        </p:spPr>
      </p:pic>
      <p:sp>
        <p:nvSpPr>
          <p:cNvPr id="280" name="Google Shape;280;p32"/>
          <p:cNvSpPr txBox="1"/>
          <p:nvPr/>
        </p:nvSpPr>
        <p:spPr>
          <a:xfrm>
            <a:off x="2316925" y="3643875"/>
            <a:ext cx="47142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2400">
                <a:latin typeface="Montserrat"/>
                <a:ea typeface="Montserrat"/>
                <a:cs typeface="Montserrat"/>
                <a:sym typeface="Montserrat"/>
              </a:rPr>
              <a:t>X1*W1+X2*W2+ … +Xn*Wn &gt; B</a:t>
            </a:r>
            <a:endParaRPr sz="2400">
              <a:latin typeface="Montserrat"/>
              <a:ea typeface="Montserrat"/>
              <a:cs typeface="Montserrat"/>
              <a:sym typeface="Montserra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3"/>
          <p:cNvSpPr txBox="1"/>
          <p:nvPr>
            <p:ph idx="1" type="body"/>
          </p:nvPr>
        </p:nvSpPr>
        <p:spPr>
          <a:xfrm>
            <a:off x="756550" y="1433200"/>
            <a:ext cx="7873800" cy="2333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ru">
                <a:solidFill>
                  <a:srgbClr val="000000"/>
                </a:solidFill>
                <a:highlight>
                  <a:srgbClr val="FFFFFF"/>
                </a:highlight>
                <a:latin typeface="Montserrat"/>
                <a:ea typeface="Montserrat"/>
                <a:cs typeface="Montserrat"/>
                <a:sym typeface="Montserrat"/>
              </a:rPr>
              <a:t>Правило Хебба</a:t>
            </a:r>
            <a:r>
              <a:rPr b="1" lang="ru">
                <a:solidFill>
                  <a:srgbClr val="1155CC"/>
                </a:solidFill>
                <a:highlight>
                  <a:srgbClr val="FFFFFF"/>
                </a:highlight>
                <a:latin typeface="Montserrat"/>
                <a:ea typeface="Montserrat"/>
                <a:cs typeface="Montserrat"/>
                <a:sym typeface="Montserrat"/>
              </a:rPr>
              <a:t>: </a:t>
            </a:r>
            <a:r>
              <a:rPr b="1" lang="ru">
                <a:solidFill>
                  <a:srgbClr val="222222"/>
                </a:solidFill>
                <a:highlight>
                  <a:srgbClr val="FFFFFF"/>
                </a:highlight>
                <a:latin typeface="Montserrat"/>
                <a:ea typeface="Montserrat"/>
                <a:cs typeface="Montserrat"/>
                <a:sym typeface="Montserrat"/>
              </a:rPr>
              <a:t>Если аксон клетки А находится достаточно близко, чтобы возбуждать клетку B, и неоднократно или постоянно принимает участие в ее возбуждении, то наблюдается некоторый процесс роста или метаболических изменений в одной или обеих клетках, ведущий к увеличению эффективности А, как одной из клеток возбуждающих В</a:t>
            </a:r>
            <a:endParaRPr b="1" sz="2400">
              <a:solidFill>
                <a:srgbClr val="000000"/>
              </a:solidFill>
              <a:highlight>
                <a:srgbClr val="FFFFFF"/>
              </a:highlight>
              <a:latin typeface="Montserrat"/>
              <a:ea typeface="Montserrat"/>
              <a:cs typeface="Montserrat"/>
              <a:sym typeface="Montserrat"/>
            </a:endParaRPr>
          </a:p>
        </p:txBody>
      </p:sp>
      <p:sp>
        <p:nvSpPr>
          <p:cNvPr id="286" name="Google Shape;286;p33"/>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2</a:t>
            </a:r>
            <a:endParaRPr>
              <a:solidFill>
                <a:srgbClr val="434343"/>
              </a:solidFill>
              <a:latin typeface="Montserrat Medium"/>
              <a:ea typeface="Montserrat Medium"/>
              <a:cs typeface="Montserrat Medium"/>
              <a:sym typeface="Montserrat Medium"/>
            </a:endParaRPr>
          </a:p>
        </p:txBody>
      </p:sp>
      <p:sp>
        <p:nvSpPr>
          <p:cNvPr id="287" name="Google Shape;287;p33"/>
          <p:cNvSpPr/>
          <p:nvPr/>
        </p:nvSpPr>
        <p:spPr>
          <a:xfrm>
            <a:off x="842275" y="935050"/>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3"/>
          <p:cNvSpPr txBox="1"/>
          <p:nvPr>
            <p:ph idx="1" type="body"/>
          </p:nvPr>
        </p:nvSpPr>
        <p:spPr>
          <a:xfrm>
            <a:off x="842275" y="935044"/>
            <a:ext cx="6015600" cy="447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sz="1200">
                <a:solidFill>
                  <a:srgbClr val="FFFFFF"/>
                </a:solidFill>
                <a:latin typeface="Montserrat Medium"/>
                <a:ea typeface="Montserrat Medium"/>
                <a:cs typeface="Montserrat Medium"/>
                <a:sym typeface="Montserrat Medium"/>
              </a:rPr>
              <a:t>Определение 3</a:t>
            </a:r>
            <a:endParaRPr sz="1200">
              <a:solidFill>
                <a:srgbClr val="FFFFFF"/>
              </a:solidFill>
              <a:latin typeface="Montserrat Medium"/>
              <a:ea typeface="Montserrat Medium"/>
              <a:cs typeface="Montserrat Medium"/>
              <a:sym typeface="Montserrat Medium"/>
            </a:endParaRPr>
          </a:p>
        </p:txBody>
      </p:sp>
      <p:sp>
        <p:nvSpPr>
          <p:cNvPr id="289" name="Google Shape;289;p33"/>
          <p:cNvSpPr txBox="1"/>
          <p:nvPr>
            <p:ph idx="1" type="body"/>
          </p:nvPr>
        </p:nvSpPr>
        <p:spPr>
          <a:xfrm>
            <a:off x="928000" y="2888344"/>
            <a:ext cx="6015600" cy="447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sz="1200">
                <a:solidFill>
                  <a:srgbClr val="FFFFFF"/>
                </a:solidFill>
                <a:latin typeface="Montserrat Medium"/>
                <a:ea typeface="Montserrat Medium"/>
                <a:cs typeface="Montserrat Medium"/>
                <a:sym typeface="Montserrat Medium"/>
              </a:rPr>
              <a:t>Определение 2</a:t>
            </a:r>
            <a:endParaRPr sz="1200">
              <a:solidFill>
                <a:srgbClr val="FFFFFF"/>
              </a:solidFill>
              <a:latin typeface="Montserrat Medium"/>
              <a:ea typeface="Montserrat Medium"/>
              <a:cs typeface="Montserrat Medium"/>
              <a:sym typeface="Montserrat Medium"/>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4"/>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Что могут нейросети?</a:t>
            </a:r>
            <a:endParaRPr b="1" sz="3000">
              <a:solidFill>
                <a:srgbClr val="006EE8"/>
              </a:solidFill>
              <a:latin typeface="Montserrat"/>
              <a:ea typeface="Montserrat"/>
              <a:cs typeface="Montserrat"/>
              <a:sym typeface="Montserrat"/>
            </a:endParaRPr>
          </a:p>
        </p:txBody>
      </p:sp>
      <p:cxnSp>
        <p:nvCxnSpPr>
          <p:cNvPr id="295" name="Google Shape;295;p34"/>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296" name="Google Shape;296;p34"/>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297" name="Google Shape;297;p34"/>
          <p:cNvPicPr preferRelativeResize="0"/>
          <p:nvPr/>
        </p:nvPicPr>
        <p:blipFill>
          <a:blip r:embed="rId3">
            <a:alphaModFix/>
          </a:blip>
          <a:stretch>
            <a:fillRect/>
          </a:stretch>
        </p:blipFill>
        <p:spPr>
          <a:xfrm>
            <a:off x="7504475" y="122888"/>
            <a:ext cx="1486375" cy="5326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5"/>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303" name="Google Shape;303;p35"/>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id="304" name="Google Shape;304;p35"/>
          <p:cNvPicPr preferRelativeResize="0"/>
          <p:nvPr/>
        </p:nvPicPr>
        <p:blipFill>
          <a:blip r:embed="rId4">
            <a:alphaModFix/>
          </a:blip>
          <a:stretch>
            <a:fillRect/>
          </a:stretch>
        </p:blipFill>
        <p:spPr>
          <a:xfrm>
            <a:off x="590400" y="867600"/>
            <a:ext cx="7650000" cy="3823200"/>
          </a:xfrm>
          <a:prstGeom prst="rect">
            <a:avLst/>
          </a:prstGeom>
          <a:noFill/>
          <a:ln>
            <a:noFill/>
          </a:ln>
        </p:spPr>
      </p:pic>
      <p:sp>
        <p:nvSpPr>
          <p:cNvPr id="305" name="Google Shape;305;p35"/>
          <p:cNvSpPr txBox="1"/>
          <p:nvPr/>
        </p:nvSpPr>
        <p:spPr>
          <a:xfrm>
            <a:off x="0" y="4690375"/>
            <a:ext cx="4004400" cy="78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100" u="sng">
                <a:solidFill>
                  <a:schemeClr val="hlink"/>
                </a:solidFill>
                <a:hlinkClick r:id="rId5"/>
              </a:rPr>
              <a:t>https://towardsdatascience.com/semantic-segmentation-popular-architectures-dff0a75f39d0</a:t>
            </a:r>
            <a:endParaRPr/>
          </a:p>
        </p:txBody>
      </p:sp>
      <p:sp>
        <p:nvSpPr>
          <p:cNvPr id="306" name="Google Shape;306;p35"/>
          <p:cNvSpPr/>
          <p:nvPr/>
        </p:nvSpPr>
        <p:spPr>
          <a:xfrm>
            <a:off x="152400" y="190300"/>
            <a:ext cx="5125800" cy="5673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5"/>
          <p:cNvSpPr txBox="1"/>
          <p:nvPr/>
        </p:nvSpPr>
        <p:spPr>
          <a:xfrm>
            <a:off x="326100" y="190294"/>
            <a:ext cx="60156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2400">
                <a:solidFill>
                  <a:srgbClr val="FFFFFF"/>
                </a:solidFill>
                <a:latin typeface="Montserrat"/>
                <a:ea typeface="Montserrat"/>
                <a:cs typeface="Montserrat"/>
                <a:sym typeface="Montserrat"/>
              </a:rPr>
              <a:t>Сегментация изображений</a:t>
            </a:r>
            <a:endParaRPr b="1" sz="2400">
              <a:solidFill>
                <a:srgbClr val="FFFFFF"/>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6"/>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313" name="Google Shape;313;p36"/>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id="314" name="Google Shape;314;p36"/>
          <p:cNvPicPr preferRelativeResize="0"/>
          <p:nvPr/>
        </p:nvPicPr>
        <p:blipFill>
          <a:blip r:embed="rId4">
            <a:alphaModFix/>
          </a:blip>
          <a:stretch>
            <a:fillRect/>
          </a:stretch>
        </p:blipFill>
        <p:spPr>
          <a:xfrm>
            <a:off x="448900" y="865993"/>
            <a:ext cx="7620000" cy="3876675"/>
          </a:xfrm>
          <a:prstGeom prst="rect">
            <a:avLst/>
          </a:prstGeom>
          <a:noFill/>
          <a:ln>
            <a:noFill/>
          </a:ln>
        </p:spPr>
      </p:pic>
      <p:sp>
        <p:nvSpPr>
          <p:cNvPr id="315" name="Google Shape;315;p36"/>
          <p:cNvSpPr txBox="1"/>
          <p:nvPr/>
        </p:nvSpPr>
        <p:spPr>
          <a:xfrm>
            <a:off x="144000" y="4690375"/>
            <a:ext cx="30000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100" u="sng">
                <a:solidFill>
                  <a:schemeClr val="hlink"/>
                </a:solidFill>
                <a:hlinkClick r:id="rId5"/>
              </a:rPr>
              <a:t>https://github.com/google/seq2seq</a:t>
            </a:r>
            <a:endParaRPr/>
          </a:p>
        </p:txBody>
      </p:sp>
      <p:sp>
        <p:nvSpPr>
          <p:cNvPr id="316" name="Google Shape;316;p36"/>
          <p:cNvSpPr/>
          <p:nvPr/>
        </p:nvSpPr>
        <p:spPr>
          <a:xfrm>
            <a:off x="152400" y="190300"/>
            <a:ext cx="3932700" cy="5673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6"/>
          <p:cNvSpPr txBox="1"/>
          <p:nvPr/>
        </p:nvSpPr>
        <p:spPr>
          <a:xfrm>
            <a:off x="326100" y="190294"/>
            <a:ext cx="60156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2400">
                <a:solidFill>
                  <a:srgbClr val="FFFFFF"/>
                </a:solidFill>
                <a:latin typeface="Montserrat"/>
                <a:ea typeface="Montserrat"/>
                <a:cs typeface="Montserrat"/>
                <a:sym typeface="Montserrat"/>
              </a:rPr>
              <a:t>Машинный перевод</a:t>
            </a:r>
            <a:endParaRPr b="1" sz="2400">
              <a:solidFill>
                <a:srgbClr val="FFFFFF"/>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7"/>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323" name="Google Shape;323;p37"/>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324" name="Google Shape;324;p37"/>
          <p:cNvSpPr txBox="1"/>
          <p:nvPr/>
        </p:nvSpPr>
        <p:spPr>
          <a:xfrm>
            <a:off x="152400" y="4847525"/>
            <a:ext cx="41514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100"/>
              <a:t>https://yandex.ru/tutor/subject/problem/?problem_id=T5450</a:t>
            </a:r>
            <a:endParaRPr/>
          </a:p>
        </p:txBody>
      </p:sp>
      <p:sp>
        <p:nvSpPr>
          <p:cNvPr id="325" name="Google Shape;325;p37"/>
          <p:cNvSpPr/>
          <p:nvPr/>
        </p:nvSpPr>
        <p:spPr>
          <a:xfrm>
            <a:off x="152400" y="190300"/>
            <a:ext cx="3432300" cy="5673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7"/>
          <p:cNvSpPr txBox="1"/>
          <p:nvPr/>
        </p:nvSpPr>
        <p:spPr>
          <a:xfrm>
            <a:off x="326100" y="190294"/>
            <a:ext cx="60156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2400">
                <a:solidFill>
                  <a:srgbClr val="FFFFFF"/>
                </a:solidFill>
                <a:latin typeface="Montserrat"/>
                <a:ea typeface="Montserrat"/>
                <a:cs typeface="Montserrat"/>
                <a:sym typeface="Montserrat"/>
              </a:rPr>
              <a:t>Генерация текста</a:t>
            </a:r>
            <a:endParaRPr b="1" sz="2400">
              <a:solidFill>
                <a:srgbClr val="FFFFFF"/>
              </a:solidFill>
              <a:latin typeface="Montserrat"/>
              <a:ea typeface="Montserrat"/>
              <a:cs typeface="Montserrat"/>
              <a:sym typeface="Montserrat"/>
            </a:endParaRPr>
          </a:p>
        </p:txBody>
      </p:sp>
      <p:sp>
        <p:nvSpPr>
          <p:cNvPr id="327" name="Google Shape;327;p37"/>
          <p:cNvSpPr txBox="1"/>
          <p:nvPr/>
        </p:nvSpPr>
        <p:spPr>
          <a:xfrm>
            <a:off x="201350" y="880525"/>
            <a:ext cx="5148000" cy="3000000"/>
          </a:xfrm>
          <a:prstGeom prst="rect">
            <a:avLst/>
          </a:prstGeom>
          <a:noFill/>
          <a:ln>
            <a:noFill/>
          </a:ln>
        </p:spPr>
        <p:txBody>
          <a:bodyPr anchorCtr="0" anchor="t" bIns="91425" lIns="91425" spcFirstLastPara="1" rIns="91425" wrap="square" tIns="91425">
            <a:noAutofit/>
          </a:bodyPr>
          <a:lstStyle/>
          <a:p>
            <a:pPr indent="0" lvl="0" marL="76200" marR="76200" rtl="0" algn="l">
              <a:lnSpc>
                <a:spcPct val="150001"/>
              </a:lnSpc>
              <a:spcBef>
                <a:spcPts val="300"/>
              </a:spcBef>
              <a:spcAft>
                <a:spcPts val="0"/>
              </a:spcAft>
              <a:buNone/>
            </a:pPr>
            <a:r>
              <a:rPr lang="ru" sz="800">
                <a:latin typeface="Consolas"/>
                <a:ea typeface="Consolas"/>
                <a:cs typeface="Consolas"/>
                <a:sym typeface="Consolas"/>
              </a:rPr>
              <a:t>Есть темы мимолетные, а есть вечные. Не счесть, сколько уже раз писатели касались темы природы, сколько строк посвятили ей. Автору данного произведения, В.А. Солоухину, приходится столкнуться с проблемой бережного отношения к природе.</a:t>
            </a:r>
            <a:endParaRPr sz="800">
              <a:latin typeface="Consolas"/>
              <a:ea typeface="Consolas"/>
              <a:cs typeface="Consolas"/>
              <a:sym typeface="Consolas"/>
            </a:endParaRPr>
          </a:p>
          <a:p>
            <a:pPr indent="0" lvl="0" marL="76200" marR="76200" rtl="0" algn="l">
              <a:lnSpc>
                <a:spcPct val="150001"/>
              </a:lnSpc>
              <a:spcBef>
                <a:spcPts val="300"/>
              </a:spcBef>
              <a:spcAft>
                <a:spcPts val="0"/>
              </a:spcAft>
              <a:buNone/>
            </a:pPr>
            <a:r>
              <a:rPr lang="ru" sz="800">
                <a:latin typeface="Consolas"/>
                <a:ea typeface="Consolas"/>
                <a:cs typeface="Consolas"/>
                <a:sym typeface="Consolas"/>
              </a:rPr>
              <a:t>Автор последовательно излагает свою точку зрения. Автор пишет: «Представляю себе человека в огромной бестравной пустыне, какой может оказаться после какой-нибудь космической или не космической катастрофы наша земля». Еще яснее раскрывается мысль в следующих словах: «Мы не дорожим воздухом и не думаем о нём, пока нормально и беспрепятственно дышим». В итоге авторская позиция ясна: следует думать о природе, так как она — мир, в котором мы живем, наш дом.</a:t>
            </a:r>
            <a:endParaRPr sz="800">
              <a:latin typeface="Consolas"/>
              <a:ea typeface="Consolas"/>
              <a:cs typeface="Consolas"/>
              <a:sym typeface="Consolas"/>
            </a:endParaRPr>
          </a:p>
          <a:p>
            <a:pPr indent="0" lvl="0" marL="76200" marR="76200" rtl="0" algn="l">
              <a:lnSpc>
                <a:spcPct val="150001"/>
              </a:lnSpc>
              <a:spcBef>
                <a:spcPts val="300"/>
              </a:spcBef>
              <a:spcAft>
                <a:spcPts val="0"/>
              </a:spcAft>
              <a:buNone/>
            </a:pPr>
            <a:r>
              <a:rPr lang="ru" sz="800">
                <a:latin typeface="Consolas"/>
                <a:ea typeface="Consolas"/>
                <a:cs typeface="Consolas"/>
                <a:sym typeface="Consolas"/>
              </a:rPr>
              <a:t>В глубине души я бы хотел отвергнуть авторскую позицию. Опровергнуть эти выводы из одного лишь духа противоречия! Но нет... Нужно признать: автор прав. Не только лишь аргументы из данного текста - вся мировая литература против меня. Как не вспомнить тут ещё одно произведение. Известный русский писатель В.П. Астафьев в своем произведении «Царь-рыба» противопоставляет двух героев: любящего природу Акима, и Гогу Герцева, для которого природа – источник наживы, поэтому Гога, не задумываясь, истребляет её богатства. И природа отвечает: Гога трагично умирает. Астафьев прямо говорит нам, что расплата за потребительское, бездушное отношение к природе неминуема.</a:t>
            </a:r>
            <a:endParaRPr sz="800">
              <a:latin typeface="Consolas"/>
              <a:ea typeface="Consolas"/>
              <a:cs typeface="Consolas"/>
              <a:sym typeface="Consolas"/>
            </a:endParaRPr>
          </a:p>
          <a:p>
            <a:pPr indent="0" lvl="0" marL="76200" marR="76200" rtl="0" algn="l">
              <a:lnSpc>
                <a:spcPct val="150001"/>
              </a:lnSpc>
              <a:spcBef>
                <a:spcPts val="300"/>
              </a:spcBef>
              <a:spcAft>
                <a:spcPts val="300"/>
              </a:spcAft>
              <a:buNone/>
            </a:pPr>
            <a:r>
              <a:rPr lang="ru" sz="800">
                <a:latin typeface="Consolas"/>
                <a:ea typeface="Consolas"/>
                <a:cs typeface="Consolas"/>
                <a:sym typeface="Consolas"/>
              </a:rPr>
              <a:t>С такими авторитетами не поспоришь (да и не хочется). Подводя итоги, хочу сказать, что мне действительно запало в душу данное произведение и, подобно герою известного романа Сэлинджера, мне хотелось бы позвонить В.А. Солоухину и обсудить это.</a:t>
            </a:r>
            <a:endParaRPr sz="800">
              <a:latin typeface="Consolas"/>
              <a:ea typeface="Consolas"/>
              <a:cs typeface="Consolas"/>
              <a:sym typeface="Consolas"/>
            </a:endParaRPr>
          </a:p>
        </p:txBody>
      </p:sp>
      <p:pic>
        <p:nvPicPr>
          <p:cNvPr id="328" name="Google Shape;328;p37"/>
          <p:cNvPicPr preferRelativeResize="0"/>
          <p:nvPr/>
        </p:nvPicPr>
        <p:blipFill rotWithShape="1">
          <a:blip r:embed="rId4">
            <a:alphaModFix/>
          </a:blip>
          <a:srcRect b="34214" l="0" r="0" t="0"/>
          <a:stretch/>
        </p:blipFill>
        <p:spPr>
          <a:xfrm>
            <a:off x="5489900" y="880524"/>
            <a:ext cx="3432300" cy="16912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38"/>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334" name="Google Shape;334;p38"/>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335" name="Google Shape;335;p38"/>
          <p:cNvSpPr/>
          <p:nvPr/>
        </p:nvSpPr>
        <p:spPr>
          <a:xfrm>
            <a:off x="152400" y="190300"/>
            <a:ext cx="3596700" cy="5673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8"/>
          <p:cNvSpPr txBox="1"/>
          <p:nvPr/>
        </p:nvSpPr>
        <p:spPr>
          <a:xfrm>
            <a:off x="326100" y="190294"/>
            <a:ext cx="60156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2400">
                <a:solidFill>
                  <a:srgbClr val="FFFFFF"/>
                </a:solidFill>
                <a:latin typeface="Montserrat"/>
                <a:ea typeface="Montserrat"/>
                <a:cs typeface="Montserrat"/>
                <a:sym typeface="Montserrat"/>
              </a:rPr>
              <a:t>Обучение в среде</a:t>
            </a:r>
            <a:endParaRPr b="1" sz="2400">
              <a:solidFill>
                <a:srgbClr val="FFFFFF"/>
              </a:solidFill>
              <a:latin typeface="Montserrat"/>
              <a:ea typeface="Montserrat"/>
              <a:cs typeface="Montserrat"/>
              <a:sym typeface="Montserrat"/>
            </a:endParaRPr>
          </a:p>
        </p:txBody>
      </p:sp>
      <p:pic>
        <p:nvPicPr>
          <p:cNvPr descr="Google DeepMind created an artificial intelligence program using deep reinforcement learning that plays Atari games and improves itself to a superhuman level. It is capable of playing many Atari games and uses a combination of deep artificial neural networks and reinforcement learning. After presenting their initial results with the algorithm, Google almost immediately acquired the company for several hundred million dollars, hence the name Google DeepMind. Please enjoy the footage and let me know if you have any questions regarding deep learning!&#10;&#10;______________________&#10;&#10;Recommended for you:&#10;1. How DeepMind's AlphaGo Defeated Lee Sedol - https://www.youtube.com/watch?v=a-ovvd_ZrmA&amp;index=58&amp;list=PLujxSBD-JXgnqDD1n-V30pKtp6Q886x7e&#10;2. How DeepMind Conquered Go With Deep Learning (AlphaGo) - https://www.youtube.com/watch?v=IFmj5M5Q5jg&amp;index=42&amp;list=PLujxSBD-JXgnqDD1n-V30pKtp6Q886x7e&#10;3. Google DeepMind's Deep Q-Learning &amp; Superhuman Atari Gameplays - &#10;https://www.youtube.com/watch?v=Ih8EfvOzBOY&amp;index=14&amp;list=PLujxSBD-JXgnqDD1n-V30pKtp6Q886x7e&#10;&#10;Subscribe if you would like to see more content like this: http://www.youtube.com/subscription_center?add_user=keeroyz&#10;&#10;- Original DeepMind code: https://sites.google.com/a/deepmind.com/dqn/&#10;&#10;- Ilya Kuzovkin's fork with visualization:&#10;https://github.com/kuz/DeepMind-Atari-Deep-Q-Learner&#10;&#10;- This patch fixes the visualization when reloading a pre-trained network. The window will appear after the first evaluation batch is done (typically a few minutes):&#10;http://cg.tuwien.ac.at/~zsolnai/wp/wp-content/uploads/2015/03/train_agent.patch&#10;&#10;- This configuration file will run Ilya Kuzovkin's version with less than 1GB of VRAM:&#10;http://cg.tuwien.ac.at/~zsolnai/wp/wp-content/uploads/2015/03/run_gpu&#10;&#10;- The original Nature paper on this deep learning technique is available here:&#10;http://www.nature.com/nature/journal/v518/n7540/full/nature14236.html&#10;&#10;- And some mirrors that are not behind a paywall:&#10;http://www.cs.swarthmore.edu/~meeden/cs63/s15/nature15b.pdf&#10;http://diyhpl.us/~nmz787/pdf/Human-level_control_through_deep_reinforcement_learning.pdf&#10;&#10;Web → https://cg.tuwien.ac.at/~zsolnai/&#10;Twitter → https://twitter.com/karoly_zsolnai" id="337" name="Google Shape;337;p38" title="Google DeepMind's Deep Q-learning playing Atari Breakout">
            <a:hlinkClick r:id="rId4"/>
          </p:cNvPr>
          <p:cNvPicPr preferRelativeResize="0"/>
          <p:nvPr/>
        </p:nvPicPr>
        <p:blipFill>
          <a:blip r:embed="rId5">
            <a:alphaModFix/>
          </a:blip>
          <a:stretch>
            <a:fillRect/>
          </a:stretch>
        </p:blipFill>
        <p:spPr>
          <a:xfrm>
            <a:off x="2286000" y="857250"/>
            <a:ext cx="4572000" cy="34290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39"/>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343" name="Google Shape;343;p39"/>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344" name="Google Shape;344;p39"/>
          <p:cNvSpPr txBox="1"/>
          <p:nvPr/>
        </p:nvSpPr>
        <p:spPr>
          <a:xfrm>
            <a:off x="0" y="4731000"/>
            <a:ext cx="3000000" cy="41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100" u="sng">
                <a:solidFill>
                  <a:schemeClr val="hlink"/>
                </a:solidFill>
                <a:hlinkClick r:id="rId4"/>
              </a:rPr>
              <a:t>https://openai.com/blog/openai-five/</a:t>
            </a:r>
            <a:endParaRPr/>
          </a:p>
        </p:txBody>
      </p:sp>
      <p:pic>
        <p:nvPicPr>
          <p:cNvPr descr="Teamfighting, value prediction, searching the forest, ganking, and more — an overview of some of the behaviors that OpenAI Five has learned from 180 years worth of gameplay against itself every single day.&#10;&#10;See our blog post for more details: https://blog.openai.com/openai-five." id="345" name="Google Shape;345;p39" title="OpenAI Five: Dota Gameplay">
            <a:hlinkClick r:id="rId5"/>
          </p:cNvPr>
          <p:cNvPicPr preferRelativeResize="0"/>
          <p:nvPr/>
        </p:nvPicPr>
        <p:blipFill>
          <a:blip r:embed="rId6">
            <a:alphaModFix/>
          </a:blip>
          <a:stretch>
            <a:fillRect/>
          </a:stretch>
        </p:blipFill>
        <p:spPr>
          <a:xfrm>
            <a:off x="2282242" y="854426"/>
            <a:ext cx="4579508" cy="3434638"/>
          </a:xfrm>
          <a:prstGeom prst="rect">
            <a:avLst/>
          </a:prstGeom>
          <a:noFill/>
          <a:ln>
            <a:noFill/>
          </a:ln>
        </p:spPr>
      </p:pic>
      <p:sp>
        <p:nvSpPr>
          <p:cNvPr id="346" name="Google Shape;346;p39"/>
          <p:cNvSpPr/>
          <p:nvPr/>
        </p:nvSpPr>
        <p:spPr>
          <a:xfrm>
            <a:off x="152400" y="190300"/>
            <a:ext cx="3596700" cy="5673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9"/>
          <p:cNvSpPr txBox="1"/>
          <p:nvPr/>
        </p:nvSpPr>
        <p:spPr>
          <a:xfrm>
            <a:off x="326100" y="190294"/>
            <a:ext cx="60156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2400">
                <a:solidFill>
                  <a:srgbClr val="FFFFFF"/>
                </a:solidFill>
                <a:latin typeface="Montserrat"/>
                <a:ea typeface="Montserrat"/>
                <a:cs typeface="Montserrat"/>
                <a:sym typeface="Montserrat"/>
              </a:rPr>
              <a:t>Обучение в среде</a:t>
            </a:r>
            <a:endParaRPr b="1" sz="2400">
              <a:solidFill>
                <a:srgbClr val="FFFFFF"/>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0"/>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353" name="Google Shape;353;p40"/>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354" name="Google Shape;354;p40"/>
          <p:cNvSpPr txBox="1"/>
          <p:nvPr/>
        </p:nvSpPr>
        <p:spPr>
          <a:xfrm>
            <a:off x="0" y="4601725"/>
            <a:ext cx="30000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100" u="sng">
                <a:solidFill>
                  <a:schemeClr val="hlink"/>
                </a:solidFill>
                <a:hlinkClick r:id="rId4"/>
              </a:rPr>
              <a:t>https://www.youtube.com/watch?v=kSLJriaOumA&amp;feature=youtu.be</a:t>
            </a:r>
            <a:endParaRPr/>
          </a:p>
        </p:txBody>
      </p:sp>
      <p:pic>
        <p:nvPicPr>
          <p:cNvPr descr="Paper (PDF):&#10;http://stylegan.xyz/paper&#10;&#10;Authors:&#10;Tero Karras (NVIDIA)&#10;Samuli Laine (NVIDIA)&#10;Timo Aila (NVIDIA)&#10;&#10;Abstract:&#10;We propose an alternative generator architecture for generative adversarial networks, borrowing from style transfer literature. The new architecture leads to an automatically learned, unsupervised separation of high-level attributes (e.g., pose and identity when trained on human faces) and stochastic variation in the generated images (e.g., freckles, hair), and it enables intuitive, scale-specific control of the synthesis. The new generator improves the state-of-the-art in terms of traditional distribution quality metrics, leads to demonstrably better interpolation properties, and also better disentangles the latent factors of variation. To quantify interpolation quality and disentanglement, we propose two new, automated methods that are applicable to any generator architecture. Finally, we introduce a new, highly varied and high-quality dataset of human faces." id="355" name="Google Shape;355;p40" title="A Style-Based Generator Architecture for Generative Adversarial Networks">
            <a:hlinkClick r:id="rId5"/>
          </p:cNvPr>
          <p:cNvPicPr preferRelativeResize="0"/>
          <p:nvPr/>
        </p:nvPicPr>
        <p:blipFill>
          <a:blip r:embed="rId6">
            <a:alphaModFix/>
          </a:blip>
          <a:stretch>
            <a:fillRect/>
          </a:stretch>
        </p:blipFill>
        <p:spPr>
          <a:xfrm>
            <a:off x="2286000" y="857256"/>
            <a:ext cx="4572000" cy="3429000"/>
          </a:xfrm>
          <a:prstGeom prst="rect">
            <a:avLst/>
          </a:prstGeom>
          <a:noFill/>
          <a:ln>
            <a:noFill/>
          </a:ln>
        </p:spPr>
      </p:pic>
      <p:sp>
        <p:nvSpPr>
          <p:cNvPr id="356" name="Google Shape;356;p40"/>
          <p:cNvSpPr/>
          <p:nvPr/>
        </p:nvSpPr>
        <p:spPr>
          <a:xfrm>
            <a:off x="152400" y="190300"/>
            <a:ext cx="3921000" cy="5673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0"/>
          <p:cNvSpPr txBox="1"/>
          <p:nvPr/>
        </p:nvSpPr>
        <p:spPr>
          <a:xfrm>
            <a:off x="326100" y="190294"/>
            <a:ext cx="60156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2400">
                <a:solidFill>
                  <a:srgbClr val="FFFFFF"/>
                </a:solidFill>
                <a:latin typeface="Montserrat"/>
                <a:ea typeface="Montserrat"/>
                <a:cs typeface="Montserrat"/>
                <a:sym typeface="Montserrat"/>
              </a:rPr>
              <a:t>Генерация объектов</a:t>
            </a:r>
            <a:endParaRPr b="1" sz="2400">
              <a:solidFill>
                <a:srgbClr val="FFFFFF"/>
              </a:solidFill>
              <a:latin typeface="Montserrat"/>
              <a:ea typeface="Montserrat"/>
              <a:cs typeface="Montserrat"/>
              <a:sym typeface="Montserrat"/>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1"/>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363" name="Google Shape;363;p41"/>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364" name="Google Shape;364;p41"/>
          <p:cNvSpPr/>
          <p:nvPr/>
        </p:nvSpPr>
        <p:spPr>
          <a:xfrm>
            <a:off x="152400" y="190300"/>
            <a:ext cx="3921000" cy="5673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1"/>
          <p:cNvSpPr txBox="1"/>
          <p:nvPr/>
        </p:nvSpPr>
        <p:spPr>
          <a:xfrm>
            <a:off x="326100" y="190294"/>
            <a:ext cx="60156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2400">
                <a:solidFill>
                  <a:srgbClr val="FFFFFF"/>
                </a:solidFill>
                <a:latin typeface="Montserrat"/>
                <a:ea typeface="Montserrat"/>
                <a:cs typeface="Montserrat"/>
                <a:sym typeface="Montserrat"/>
              </a:rPr>
              <a:t>Генерация лекарств</a:t>
            </a:r>
            <a:endParaRPr b="1" sz="2400">
              <a:solidFill>
                <a:srgbClr val="FFFFFF"/>
              </a:solidFill>
              <a:latin typeface="Montserrat"/>
              <a:ea typeface="Montserrat"/>
              <a:cs typeface="Montserrat"/>
              <a:sym typeface="Montserrat"/>
            </a:endParaRPr>
          </a:p>
        </p:txBody>
      </p:sp>
      <p:pic>
        <p:nvPicPr>
          <p:cNvPr id="366" name="Google Shape;366;p41"/>
          <p:cNvPicPr preferRelativeResize="0"/>
          <p:nvPr/>
        </p:nvPicPr>
        <p:blipFill>
          <a:blip r:embed="rId4">
            <a:alphaModFix/>
          </a:blip>
          <a:stretch>
            <a:fillRect/>
          </a:stretch>
        </p:blipFill>
        <p:spPr>
          <a:xfrm>
            <a:off x="1368675" y="920825"/>
            <a:ext cx="4973025" cy="376954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План курса</a:t>
            </a:r>
            <a:endParaRPr b="1" sz="3000">
              <a:solidFill>
                <a:srgbClr val="006EE8"/>
              </a:solidFill>
              <a:latin typeface="Montserrat"/>
              <a:ea typeface="Montserrat"/>
              <a:cs typeface="Montserrat"/>
              <a:sym typeface="Montserrat"/>
            </a:endParaRPr>
          </a:p>
        </p:txBody>
      </p:sp>
      <p:cxnSp>
        <p:nvCxnSpPr>
          <p:cNvPr id="79" name="Google Shape;79;p15"/>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80" name="Google Shape;80;p15"/>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81" name="Google Shape;81;p15"/>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82" name="Google Shape;82;p15"/>
          <p:cNvSpPr/>
          <p:nvPr/>
        </p:nvSpPr>
        <p:spPr>
          <a:xfrm>
            <a:off x="842275" y="935050"/>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txBox="1"/>
          <p:nvPr>
            <p:ph idx="1" type="body"/>
          </p:nvPr>
        </p:nvSpPr>
        <p:spPr>
          <a:xfrm>
            <a:off x="842275" y="935049"/>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Блок 1</a:t>
            </a:r>
            <a:endParaRPr>
              <a:solidFill>
                <a:srgbClr val="FFFFFF"/>
              </a:solidFill>
              <a:latin typeface="Montserrat Medium"/>
              <a:ea typeface="Montserrat Medium"/>
              <a:cs typeface="Montserrat Medium"/>
              <a:sym typeface="Montserrat Medium"/>
            </a:endParaRPr>
          </a:p>
        </p:txBody>
      </p:sp>
      <p:sp>
        <p:nvSpPr>
          <p:cNvPr id="84" name="Google Shape;84;p15"/>
          <p:cNvSpPr txBox="1"/>
          <p:nvPr/>
        </p:nvSpPr>
        <p:spPr>
          <a:xfrm>
            <a:off x="2411375" y="935050"/>
            <a:ext cx="50931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1800">
                <a:solidFill>
                  <a:schemeClr val="dk1"/>
                </a:solidFill>
                <a:highlight>
                  <a:schemeClr val="lt1"/>
                </a:highlight>
                <a:latin typeface="Montserrat"/>
                <a:ea typeface="Montserrat"/>
                <a:cs typeface="Montserrat"/>
                <a:sym typeface="Montserrat"/>
              </a:rPr>
              <a:t>Основы нейронный сетей</a:t>
            </a:r>
            <a:endParaRPr/>
          </a:p>
        </p:txBody>
      </p:sp>
      <p:sp>
        <p:nvSpPr>
          <p:cNvPr id="85" name="Google Shape;85;p15"/>
          <p:cNvSpPr/>
          <p:nvPr/>
        </p:nvSpPr>
        <p:spPr>
          <a:xfrm>
            <a:off x="842275" y="1667325"/>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5"/>
          <p:cNvSpPr txBox="1"/>
          <p:nvPr>
            <p:ph idx="1" type="body"/>
          </p:nvPr>
        </p:nvSpPr>
        <p:spPr>
          <a:xfrm>
            <a:off x="842275" y="1667324"/>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Блок 2</a:t>
            </a:r>
            <a:endParaRPr>
              <a:solidFill>
                <a:srgbClr val="FFFFFF"/>
              </a:solidFill>
              <a:latin typeface="Montserrat Medium"/>
              <a:ea typeface="Montserrat Medium"/>
              <a:cs typeface="Montserrat Medium"/>
              <a:sym typeface="Montserrat Medium"/>
            </a:endParaRPr>
          </a:p>
        </p:txBody>
      </p:sp>
      <p:sp>
        <p:nvSpPr>
          <p:cNvPr id="87" name="Google Shape;87;p15"/>
          <p:cNvSpPr txBox="1"/>
          <p:nvPr/>
        </p:nvSpPr>
        <p:spPr>
          <a:xfrm>
            <a:off x="2411375" y="1667325"/>
            <a:ext cx="50931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1800">
                <a:solidFill>
                  <a:schemeClr val="dk1"/>
                </a:solidFill>
                <a:highlight>
                  <a:schemeClr val="lt1"/>
                </a:highlight>
                <a:latin typeface="Montserrat"/>
                <a:ea typeface="Montserrat"/>
                <a:cs typeface="Montserrat"/>
                <a:sym typeface="Montserrat"/>
              </a:rPr>
              <a:t>Сверточные нейронные сети</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2"/>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Скалярное произведение</a:t>
            </a:r>
            <a:endParaRPr b="1" sz="3000">
              <a:solidFill>
                <a:srgbClr val="006EE8"/>
              </a:solidFill>
              <a:latin typeface="Montserrat"/>
              <a:ea typeface="Montserrat"/>
              <a:cs typeface="Montserrat"/>
              <a:sym typeface="Montserrat"/>
            </a:endParaRPr>
          </a:p>
        </p:txBody>
      </p:sp>
      <p:cxnSp>
        <p:nvCxnSpPr>
          <p:cNvPr id="372" name="Google Shape;372;p42"/>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373" name="Google Shape;373;p42"/>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374" name="Google Shape;374;p42"/>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375" name="Google Shape;375;p42"/>
          <p:cNvSpPr txBox="1"/>
          <p:nvPr/>
        </p:nvSpPr>
        <p:spPr>
          <a:xfrm>
            <a:off x="3287100" y="1434325"/>
            <a:ext cx="3093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700"/>
              <a:t>X</a:t>
            </a:r>
            <a:endParaRPr b="1" sz="1700"/>
          </a:p>
        </p:txBody>
      </p:sp>
      <p:sp>
        <p:nvSpPr>
          <p:cNvPr id="376" name="Google Shape;376;p42"/>
          <p:cNvSpPr txBox="1"/>
          <p:nvPr/>
        </p:nvSpPr>
        <p:spPr>
          <a:xfrm>
            <a:off x="4405175" y="1392225"/>
            <a:ext cx="3657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800"/>
              <a:t>=</a:t>
            </a:r>
            <a:endParaRPr b="1" sz="1800"/>
          </a:p>
        </p:txBody>
      </p:sp>
      <p:sp>
        <p:nvSpPr>
          <p:cNvPr id="377" name="Google Shape;377;p42"/>
          <p:cNvSpPr txBox="1"/>
          <p:nvPr/>
        </p:nvSpPr>
        <p:spPr>
          <a:xfrm>
            <a:off x="4770875" y="1351575"/>
            <a:ext cx="41685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latin typeface="Montserrat"/>
                <a:ea typeface="Montserrat"/>
                <a:cs typeface="Montserrat"/>
                <a:sym typeface="Montserrat"/>
              </a:rPr>
              <a:t>W0</a:t>
            </a:r>
            <a:r>
              <a:rPr lang="ru" sz="1800">
                <a:solidFill>
                  <a:schemeClr val="dk1"/>
                </a:solidFill>
                <a:latin typeface="Montserrat"/>
                <a:ea typeface="Montserrat"/>
                <a:cs typeface="Montserrat"/>
                <a:sym typeface="Montserrat"/>
              </a:rPr>
              <a:t>×X0</a:t>
            </a:r>
            <a:endParaRPr sz="1800">
              <a:latin typeface="Montserrat"/>
              <a:ea typeface="Montserrat"/>
              <a:cs typeface="Montserrat"/>
              <a:sym typeface="Montserrat"/>
            </a:endParaRPr>
          </a:p>
        </p:txBody>
      </p:sp>
      <p:sp>
        <p:nvSpPr>
          <p:cNvPr id="378" name="Google Shape;378;p42"/>
          <p:cNvSpPr/>
          <p:nvPr/>
        </p:nvSpPr>
        <p:spPr>
          <a:xfrm>
            <a:off x="143522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W1</a:t>
            </a:r>
            <a:endParaRPr/>
          </a:p>
        </p:txBody>
      </p:sp>
      <p:sp>
        <p:nvSpPr>
          <p:cNvPr id="379" name="Google Shape;379;p42"/>
          <p:cNvSpPr/>
          <p:nvPr/>
        </p:nvSpPr>
        <p:spPr>
          <a:xfrm>
            <a:off x="893725" y="1327725"/>
            <a:ext cx="541500" cy="532500"/>
          </a:xfrm>
          <a:prstGeom prst="rect">
            <a:avLst/>
          </a:prstGeom>
          <a:solidFill>
            <a:srgbClr val="006EE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a:t>
            </a:r>
            <a:r>
              <a:rPr lang="ru">
                <a:solidFill>
                  <a:srgbClr val="FFFFFF"/>
                </a:solidFill>
                <a:latin typeface="Montserrat"/>
                <a:ea typeface="Montserrat"/>
                <a:cs typeface="Montserrat"/>
                <a:sym typeface="Montserrat"/>
              </a:rPr>
              <a:t>W0</a:t>
            </a:r>
            <a:endParaRPr>
              <a:solidFill>
                <a:srgbClr val="FFFFFF"/>
              </a:solidFill>
            </a:endParaRPr>
          </a:p>
        </p:txBody>
      </p:sp>
      <p:sp>
        <p:nvSpPr>
          <p:cNvPr id="380" name="Google Shape;380;p42"/>
          <p:cNvSpPr/>
          <p:nvPr/>
        </p:nvSpPr>
        <p:spPr>
          <a:xfrm>
            <a:off x="195457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W2</a:t>
            </a:r>
            <a:endParaRPr/>
          </a:p>
        </p:txBody>
      </p:sp>
      <p:sp>
        <p:nvSpPr>
          <p:cNvPr id="381" name="Google Shape;381;p42"/>
          <p:cNvSpPr/>
          <p:nvPr/>
        </p:nvSpPr>
        <p:spPr>
          <a:xfrm>
            <a:off x="250342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W3</a:t>
            </a:r>
            <a:endParaRPr/>
          </a:p>
        </p:txBody>
      </p:sp>
      <p:sp>
        <p:nvSpPr>
          <p:cNvPr id="382" name="Google Shape;382;p42"/>
          <p:cNvSpPr/>
          <p:nvPr/>
        </p:nvSpPr>
        <p:spPr>
          <a:xfrm>
            <a:off x="3637150" y="1327725"/>
            <a:ext cx="541500" cy="532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a:t>
            </a:r>
            <a:r>
              <a:rPr lang="ru">
                <a:solidFill>
                  <a:srgbClr val="FFFFFF"/>
                </a:solidFill>
                <a:latin typeface="Montserrat"/>
                <a:ea typeface="Montserrat"/>
                <a:cs typeface="Montserrat"/>
                <a:sym typeface="Montserrat"/>
              </a:rPr>
              <a:t>X0</a:t>
            </a:r>
            <a:endParaRPr>
              <a:solidFill>
                <a:srgbClr val="FFFFFF"/>
              </a:solidFill>
            </a:endParaRPr>
          </a:p>
        </p:txBody>
      </p:sp>
      <p:sp>
        <p:nvSpPr>
          <p:cNvPr id="383" name="Google Shape;383;p42"/>
          <p:cNvSpPr/>
          <p:nvPr/>
        </p:nvSpPr>
        <p:spPr>
          <a:xfrm>
            <a:off x="3637150" y="18434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X1</a:t>
            </a:r>
            <a:endParaRPr/>
          </a:p>
        </p:txBody>
      </p:sp>
      <p:sp>
        <p:nvSpPr>
          <p:cNvPr id="384" name="Google Shape;384;p42"/>
          <p:cNvSpPr/>
          <p:nvPr/>
        </p:nvSpPr>
        <p:spPr>
          <a:xfrm>
            <a:off x="3637150" y="23759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X2</a:t>
            </a:r>
            <a:endParaRPr/>
          </a:p>
        </p:txBody>
      </p:sp>
      <p:sp>
        <p:nvSpPr>
          <p:cNvPr id="385" name="Google Shape;385;p42"/>
          <p:cNvSpPr/>
          <p:nvPr/>
        </p:nvSpPr>
        <p:spPr>
          <a:xfrm>
            <a:off x="3637150" y="29084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X3</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3"/>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Скалярное произведение</a:t>
            </a:r>
            <a:endParaRPr b="1" sz="3000">
              <a:solidFill>
                <a:srgbClr val="006EE8"/>
              </a:solidFill>
              <a:latin typeface="Montserrat"/>
              <a:ea typeface="Montserrat"/>
              <a:cs typeface="Montserrat"/>
              <a:sym typeface="Montserrat"/>
            </a:endParaRPr>
          </a:p>
        </p:txBody>
      </p:sp>
      <p:cxnSp>
        <p:nvCxnSpPr>
          <p:cNvPr id="391" name="Google Shape;391;p43"/>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392" name="Google Shape;392;p43"/>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393" name="Google Shape;393;p43"/>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394" name="Google Shape;394;p43"/>
          <p:cNvSpPr txBox="1"/>
          <p:nvPr/>
        </p:nvSpPr>
        <p:spPr>
          <a:xfrm>
            <a:off x="3287100" y="1434325"/>
            <a:ext cx="3093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700"/>
              <a:t>X</a:t>
            </a:r>
            <a:endParaRPr b="1" sz="1700"/>
          </a:p>
        </p:txBody>
      </p:sp>
      <p:sp>
        <p:nvSpPr>
          <p:cNvPr id="395" name="Google Shape;395;p43"/>
          <p:cNvSpPr txBox="1"/>
          <p:nvPr/>
        </p:nvSpPr>
        <p:spPr>
          <a:xfrm>
            <a:off x="4405175" y="1392225"/>
            <a:ext cx="3657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800"/>
              <a:t>=</a:t>
            </a:r>
            <a:endParaRPr b="1" sz="1800"/>
          </a:p>
        </p:txBody>
      </p:sp>
      <p:sp>
        <p:nvSpPr>
          <p:cNvPr id="396" name="Google Shape;396;p43"/>
          <p:cNvSpPr txBox="1"/>
          <p:nvPr/>
        </p:nvSpPr>
        <p:spPr>
          <a:xfrm>
            <a:off x="4770875" y="1351575"/>
            <a:ext cx="41685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latin typeface="Montserrat"/>
                <a:ea typeface="Montserrat"/>
                <a:cs typeface="Montserrat"/>
                <a:sym typeface="Montserrat"/>
              </a:rPr>
              <a:t>W0</a:t>
            </a:r>
            <a:r>
              <a:rPr lang="ru" sz="1800">
                <a:solidFill>
                  <a:schemeClr val="dk1"/>
                </a:solidFill>
                <a:latin typeface="Montserrat"/>
                <a:ea typeface="Montserrat"/>
                <a:cs typeface="Montserrat"/>
                <a:sym typeface="Montserrat"/>
              </a:rPr>
              <a:t>×X0 + W1×X1</a:t>
            </a:r>
            <a:endParaRPr sz="1800">
              <a:latin typeface="Montserrat"/>
              <a:ea typeface="Montserrat"/>
              <a:cs typeface="Montserrat"/>
              <a:sym typeface="Montserrat"/>
            </a:endParaRPr>
          </a:p>
        </p:txBody>
      </p:sp>
      <p:sp>
        <p:nvSpPr>
          <p:cNvPr id="397" name="Google Shape;397;p43"/>
          <p:cNvSpPr/>
          <p:nvPr/>
        </p:nvSpPr>
        <p:spPr>
          <a:xfrm>
            <a:off x="1435225" y="1327725"/>
            <a:ext cx="541500" cy="532500"/>
          </a:xfrm>
          <a:prstGeom prst="rect">
            <a:avLst/>
          </a:prstGeom>
          <a:solidFill>
            <a:srgbClr val="006E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solidFill>
                  <a:srgbClr val="FFFFFF"/>
                </a:solidFill>
                <a:latin typeface="Montserrat"/>
                <a:ea typeface="Montserrat"/>
                <a:cs typeface="Montserrat"/>
                <a:sym typeface="Montserrat"/>
              </a:rPr>
              <a:t>W1</a:t>
            </a:r>
            <a:endParaRPr>
              <a:solidFill>
                <a:srgbClr val="FFFFFF"/>
              </a:solidFill>
            </a:endParaRPr>
          </a:p>
        </p:txBody>
      </p:sp>
      <p:sp>
        <p:nvSpPr>
          <p:cNvPr id="398" name="Google Shape;398;p43"/>
          <p:cNvSpPr/>
          <p:nvPr/>
        </p:nvSpPr>
        <p:spPr>
          <a:xfrm>
            <a:off x="893725" y="1327725"/>
            <a:ext cx="541500" cy="532500"/>
          </a:xfrm>
          <a:prstGeom prst="rect">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W0</a:t>
            </a:r>
            <a:endParaRPr/>
          </a:p>
        </p:txBody>
      </p:sp>
      <p:sp>
        <p:nvSpPr>
          <p:cNvPr id="399" name="Google Shape;399;p43"/>
          <p:cNvSpPr/>
          <p:nvPr/>
        </p:nvSpPr>
        <p:spPr>
          <a:xfrm>
            <a:off x="195457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W2</a:t>
            </a:r>
            <a:endParaRPr/>
          </a:p>
        </p:txBody>
      </p:sp>
      <p:sp>
        <p:nvSpPr>
          <p:cNvPr id="400" name="Google Shape;400;p43"/>
          <p:cNvSpPr/>
          <p:nvPr/>
        </p:nvSpPr>
        <p:spPr>
          <a:xfrm>
            <a:off x="250342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W3</a:t>
            </a:r>
            <a:endParaRPr/>
          </a:p>
        </p:txBody>
      </p:sp>
      <p:sp>
        <p:nvSpPr>
          <p:cNvPr id="401" name="Google Shape;401;p43"/>
          <p:cNvSpPr/>
          <p:nvPr/>
        </p:nvSpPr>
        <p:spPr>
          <a:xfrm>
            <a:off x="3637150"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X0</a:t>
            </a:r>
            <a:endParaRPr/>
          </a:p>
        </p:txBody>
      </p:sp>
      <p:sp>
        <p:nvSpPr>
          <p:cNvPr id="402" name="Google Shape;402;p43"/>
          <p:cNvSpPr/>
          <p:nvPr/>
        </p:nvSpPr>
        <p:spPr>
          <a:xfrm>
            <a:off x="3637150" y="1843425"/>
            <a:ext cx="541500" cy="532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solidFill>
                  <a:srgbClr val="FFFFFF"/>
                </a:solidFill>
                <a:latin typeface="Montserrat"/>
                <a:ea typeface="Montserrat"/>
                <a:cs typeface="Montserrat"/>
                <a:sym typeface="Montserrat"/>
              </a:rPr>
              <a:t> X1</a:t>
            </a:r>
            <a:endParaRPr>
              <a:solidFill>
                <a:srgbClr val="FFFFFF"/>
              </a:solidFill>
            </a:endParaRPr>
          </a:p>
        </p:txBody>
      </p:sp>
      <p:sp>
        <p:nvSpPr>
          <p:cNvPr id="403" name="Google Shape;403;p43"/>
          <p:cNvSpPr/>
          <p:nvPr/>
        </p:nvSpPr>
        <p:spPr>
          <a:xfrm>
            <a:off x="3637150" y="23759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X2</a:t>
            </a:r>
            <a:endParaRPr/>
          </a:p>
        </p:txBody>
      </p:sp>
      <p:sp>
        <p:nvSpPr>
          <p:cNvPr id="404" name="Google Shape;404;p43"/>
          <p:cNvSpPr/>
          <p:nvPr/>
        </p:nvSpPr>
        <p:spPr>
          <a:xfrm>
            <a:off x="3637150" y="29084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X3</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44"/>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Скалярное произведение</a:t>
            </a:r>
            <a:endParaRPr b="1" sz="3000">
              <a:solidFill>
                <a:srgbClr val="006EE8"/>
              </a:solidFill>
              <a:latin typeface="Montserrat"/>
              <a:ea typeface="Montserrat"/>
              <a:cs typeface="Montserrat"/>
              <a:sym typeface="Montserrat"/>
            </a:endParaRPr>
          </a:p>
        </p:txBody>
      </p:sp>
      <p:cxnSp>
        <p:nvCxnSpPr>
          <p:cNvPr id="410" name="Google Shape;410;p44"/>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411" name="Google Shape;411;p44"/>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412" name="Google Shape;412;p44"/>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413" name="Google Shape;413;p44"/>
          <p:cNvSpPr txBox="1"/>
          <p:nvPr/>
        </p:nvSpPr>
        <p:spPr>
          <a:xfrm>
            <a:off x="3287100" y="1434325"/>
            <a:ext cx="3093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700"/>
              <a:t>X</a:t>
            </a:r>
            <a:endParaRPr b="1" sz="1700"/>
          </a:p>
        </p:txBody>
      </p:sp>
      <p:sp>
        <p:nvSpPr>
          <p:cNvPr id="414" name="Google Shape;414;p44"/>
          <p:cNvSpPr txBox="1"/>
          <p:nvPr/>
        </p:nvSpPr>
        <p:spPr>
          <a:xfrm>
            <a:off x="4405175" y="1392225"/>
            <a:ext cx="3657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800"/>
              <a:t>=</a:t>
            </a:r>
            <a:endParaRPr b="1" sz="1800"/>
          </a:p>
        </p:txBody>
      </p:sp>
      <p:sp>
        <p:nvSpPr>
          <p:cNvPr id="415" name="Google Shape;415;p44"/>
          <p:cNvSpPr txBox="1"/>
          <p:nvPr/>
        </p:nvSpPr>
        <p:spPr>
          <a:xfrm>
            <a:off x="4770875" y="1351575"/>
            <a:ext cx="41685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latin typeface="Montserrat"/>
                <a:ea typeface="Montserrat"/>
                <a:cs typeface="Montserrat"/>
                <a:sym typeface="Montserrat"/>
              </a:rPr>
              <a:t>W0</a:t>
            </a:r>
            <a:r>
              <a:rPr lang="ru" sz="1800">
                <a:solidFill>
                  <a:schemeClr val="dk1"/>
                </a:solidFill>
                <a:latin typeface="Montserrat"/>
                <a:ea typeface="Montserrat"/>
                <a:cs typeface="Montserrat"/>
                <a:sym typeface="Montserrat"/>
              </a:rPr>
              <a:t>×X0 + W1×X1 + W2×X2</a:t>
            </a:r>
            <a:endParaRPr sz="1800">
              <a:latin typeface="Montserrat"/>
              <a:ea typeface="Montserrat"/>
              <a:cs typeface="Montserrat"/>
              <a:sym typeface="Montserrat"/>
            </a:endParaRPr>
          </a:p>
        </p:txBody>
      </p:sp>
      <p:sp>
        <p:nvSpPr>
          <p:cNvPr id="416" name="Google Shape;416;p44"/>
          <p:cNvSpPr/>
          <p:nvPr/>
        </p:nvSpPr>
        <p:spPr>
          <a:xfrm>
            <a:off x="143522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W1</a:t>
            </a:r>
            <a:endParaRPr/>
          </a:p>
        </p:txBody>
      </p:sp>
      <p:sp>
        <p:nvSpPr>
          <p:cNvPr id="417" name="Google Shape;417;p44"/>
          <p:cNvSpPr/>
          <p:nvPr/>
        </p:nvSpPr>
        <p:spPr>
          <a:xfrm>
            <a:off x="893725" y="1327725"/>
            <a:ext cx="541500" cy="532500"/>
          </a:xfrm>
          <a:prstGeom prst="rect">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W0</a:t>
            </a:r>
            <a:endParaRPr/>
          </a:p>
        </p:txBody>
      </p:sp>
      <p:sp>
        <p:nvSpPr>
          <p:cNvPr id="418" name="Google Shape;418;p44"/>
          <p:cNvSpPr/>
          <p:nvPr/>
        </p:nvSpPr>
        <p:spPr>
          <a:xfrm>
            <a:off x="1954575" y="1327725"/>
            <a:ext cx="541500" cy="532500"/>
          </a:xfrm>
          <a:prstGeom prst="rect">
            <a:avLst/>
          </a:prstGeom>
          <a:solidFill>
            <a:srgbClr val="006E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solidFill>
                  <a:srgbClr val="FFFFFF"/>
                </a:solidFill>
                <a:latin typeface="Montserrat"/>
                <a:ea typeface="Montserrat"/>
                <a:cs typeface="Montserrat"/>
                <a:sym typeface="Montserrat"/>
              </a:rPr>
              <a:t>W2</a:t>
            </a:r>
            <a:endParaRPr>
              <a:solidFill>
                <a:srgbClr val="FFFFFF"/>
              </a:solidFill>
            </a:endParaRPr>
          </a:p>
        </p:txBody>
      </p:sp>
      <p:sp>
        <p:nvSpPr>
          <p:cNvPr id="419" name="Google Shape;419;p44"/>
          <p:cNvSpPr/>
          <p:nvPr/>
        </p:nvSpPr>
        <p:spPr>
          <a:xfrm>
            <a:off x="250342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W3</a:t>
            </a:r>
            <a:endParaRPr/>
          </a:p>
        </p:txBody>
      </p:sp>
      <p:sp>
        <p:nvSpPr>
          <p:cNvPr id="420" name="Google Shape;420;p44"/>
          <p:cNvSpPr/>
          <p:nvPr/>
        </p:nvSpPr>
        <p:spPr>
          <a:xfrm>
            <a:off x="3637150"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X0</a:t>
            </a:r>
            <a:endParaRPr/>
          </a:p>
        </p:txBody>
      </p:sp>
      <p:sp>
        <p:nvSpPr>
          <p:cNvPr id="421" name="Google Shape;421;p44"/>
          <p:cNvSpPr/>
          <p:nvPr/>
        </p:nvSpPr>
        <p:spPr>
          <a:xfrm>
            <a:off x="3637150" y="18434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X1</a:t>
            </a:r>
            <a:endParaRPr/>
          </a:p>
        </p:txBody>
      </p:sp>
      <p:sp>
        <p:nvSpPr>
          <p:cNvPr id="422" name="Google Shape;422;p44"/>
          <p:cNvSpPr/>
          <p:nvPr/>
        </p:nvSpPr>
        <p:spPr>
          <a:xfrm>
            <a:off x="3637150" y="2375925"/>
            <a:ext cx="541500" cy="532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solidFill>
                  <a:srgbClr val="FFFFFF"/>
                </a:solidFill>
                <a:latin typeface="Montserrat"/>
                <a:ea typeface="Montserrat"/>
                <a:cs typeface="Montserrat"/>
                <a:sym typeface="Montserrat"/>
              </a:rPr>
              <a:t> X2</a:t>
            </a:r>
            <a:endParaRPr>
              <a:solidFill>
                <a:srgbClr val="FFFFFF"/>
              </a:solidFill>
            </a:endParaRPr>
          </a:p>
        </p:txBody>
      </p:sp>
      <p:sp>
        <p:nvSpPr>
          <p:cNvPr id="423" name="Google Shape;423;p44"/>
          <p:cNvSpPr/>
          <p:nvPr/>
        </p:nvSpPr>
        <p:spPr>
          <a:xfrm>
            <a:off x="3637150" y="29084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X3</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45"/>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Скалярное произведение</a:t>
            </a:r>
            <a:endParaRPr b="1" sz="3000">
              <a:solidFill>
                <a:srgbClr val="006EE8"/>
              </a:solidFill>
              <a:latin typeface="Montserrat"/>
              <a:ea typeface="Montserrat"/>
              <a:cs typeface="Montserrat"/>
              <a:sym typeface="Montserrat"/>
            </a:endParaRPr>
          </a:p>
        </p:txBody>
      </p:sp>
      <p:cxnSp>
        <p:nvCxnSpPr>
          <p:cNvPr id="429" name="Google Shape;429;p45"/>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430" name="Google Shape;430;p45"/>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431" name="Google Shape;431;p45"/>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432" name="Google Shape;432;p45"/>
          <p:cNvSpPr txBox="1"/>
          <p:nvPr/>
        </p:nvSpPr>
        <p:spPr>
          <a:xfrm>
            <a:off x="3287100" y="1434325"/>
            <a:ext cx="3093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700"/>
              <a:t>X</a:t>
            </a:r>
            <a:endParaRPr b="1" sz="1700"/>
          </a:p>
        </p:txBody>
      </p:sp>
      <p:sp>
        <p:nvSpPr>
          <p:cNvPr id="433" name="Google Shape;433;p45"/>
          <p:cNvSpPr txBox="1"/>
          <p:nvPr/>
        </p:nvSpPr>
        <p:spPr>
          <a:xfrm>
            <a:off x="4405175" y="1392225"/>
            <a:ext cx="3657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800"/>
              <a:t>=</a:t>
            </a:r>
            <a:endParaRPr b="1" sz="1800"/>
          </a:p>
        </p:txBody>
      </p:sp>
      <p:sp>
        <p:nvSpPr>
          <p:cNvPr id="434" name="Google Shape;434;p45"/>
          <p:cNvSpPr txBox="1"/>
          <p:nvPr/>
        </p:nvSpPr>
        <p:spPr>
          <a:xfrm>
            <a:off x="4770875" y="1351575"/>
            <a:ext cx="41685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latin typeface="Montserrat"/>
                <a:ea typeface="Montserrat"/>
                <a:cs typeface="Montserrat"/>
                <a:sym typeface="Montserrat"/>
              </a:rPr>
              <a:t>W0</a:t>
            </a:r>
            <a:r>
              <a:rPr lang="ru" sz="1800">
                <a:solidFill>
                  <a:schemeClr val="dk1"/>
                </a:solidFill>
                <a:latin typeface="Montserrat"/>
                <a:ea typeface="Montserrat"/>
                <a:cs typeface="Montserrat"/>
                <a:sym typeface="Montserrat"/>
              </a:rPr>
              <a:t>×X0 + W1×X1 + W2×X2 + W3×X3</a:t>
            </a:r>
            <a:endParaRPr sz="1800">
              <a:latin typeface="Montserrat"/>
              <a:ea typeface="Montserrat"/>
              <a:cs typeface="Montserrat"/>
              <a:sym typeface="Montserrat"/>
            </a:endParaRPr>
          </a:p>
        </p:txBody>
      </p:sp>
      <p:sp>
        <p:nvSpPr>
          <p:cNvPr id="435" name="Google Shape;435;p45"/>
          <p:cNvSpPr/>
          <p:nvPr/>
        </p:nvSpPr>
        <p:spPr>
          <a:xfrm>
            <a:off x="143522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W1</a:t>
            </a:r>
            <a:endParaRPr/>
          </a:p>
        </p:txBody>
      </p:sp>
      <p:sp>
        <p:nvSpPr>
          <p:cNvPr id="436" name="Google Shape;436;p45"/>
          <p:cNvSpPr/>
          <p:nvPr/>
        </p:nvSpPr>
        <p:spPr>
          <a:xfrm>
            <a:off x="893725" y="1327725"/>
            <a:ext cx="541500" cy="532500"/>
          </a:xfrm>
          <a:prstGeom prst="rect">
            <a:avLst/>
          </a:prstGeom>
          <a:solidFill>
            <a:schemeClr val="lt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W0</a:t>
            </a:r>
            <a:endParaRPr/>
          </a:p>
        </p:txBody>
      </p:sp>
      <p:sp>
        <p:nvSpPr>
          <p:cNvPr id="437" name="Google Shape;437;p45"/>
          <p:cNvSpPr/>
          <p:nvPr/>
        </p:nvSpPr>
        <p:spPr>
          <a:xfrm>
            <a:off x="195457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W2</a:t>
            </a:r>
            <a:endParaRPr/>
          </a:p>
        </p:txBody>
      </p:sp>
      <p:sp>
        <p:nvSpPr>
          <p:cNvPr id="438" name="Google Shape;438;p45"/>
          <p:cNvSpPr/>
          <p:nvPr/>
        </p:nvSpPr>
        <p:spPr>
          <a:xfrm>
            <a:off x="2503425" y="1327725"/>
            <a:ext cx="541500" cy="532500"/>
          </a:xfrm>
          <a:prstGeom prst="rect">
            <a:avLst/>
          </a:prstGeom>
          <a:solidFill>
            <a:srgbClr val="006E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solidFill>
                  <a:srgbClr val="FFFFFF"/>
                </a:solidFill>
                <a:latin typeface="Montserrat"/>
                <a:ea typeface="Montserrat"/>
                <a:cs typeface="Montserrat"/>
                <a:sym typeface="Montserrat"/>
              </a:rPr>
              <a:t>W3</a:t>
            </a:r>
            <a:endParaRPr>
              <a:solidFill>
                <a:srgbClr val="FFFFFF"/>
              </a:solidFill>
            </a:endParaRPr>
          </a:p>
        </p:txBody>
      </p:sp>
      <p:sp>
        <p:nvSpPr>
          <p:cNvPr id="439" name="Google Shape;439;p45"/>
          <p:cNvSpPr/>
          <p:nvPr/>
        </p:nvSpPr>
        <p:spPr>
          <a:xfrm>
            <a:off x="3637150"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X0</a:t>
            </a:r>
            <a:endParaRPr/>
          </a:p>
        </p:txBody>
      </p:sp>
      <p:sp>
        <p:nvSpPr>
          <p:cNvPr id="440" name="Google Shape;440;p45"/>
          <p:cNvSpPr/>
          <p:nvPr/>
        </p:nvSpPr>
        <p:spPr>
          <a:xfrm>
            <a:off x="3637150" y="18434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X1</a:t>
            </a:r>
            <a:endParaRPr/>
          </a:p>
        </p:txBody>
      </p:sp>
      <p:sp>
        <p:nvSpPr>
          <p:cNvPr id="441" name="Google Shape;441;p45"/>
          <p:cNvSpPr/>
          <p:nvPr/>
        </p:nvSpPr>
        <p:spPr>
          <a:xfrm>
            <a:off x="3637150" y="23759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X2</a:t>
            </a:r>
            <a:endParaRPr/>
          </a:p>
        </p:txBody>
      </p:sp>
      <p:sp>
        <p:nvSpPr>
          <p:cNvPr id="442" name="Google Shape;442;p45"/>
          <p:cNvSpPr/>
          <p:nvPr/>
        </p:nvSpPr>
        <p:spPr>
          <a:xfrm>
            <a:off x="3637150" y="2908425"/>
            <a:ext cx="541500" cy="532500"/>
          </a:xfrm>
          <a:prstGeom prst="rect">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solidFill>
                  <a:srgbClr val="FFFFFF"/>
                </a:solidFill>
                <a:latin typeface="Montserrat"/>
                <a:ea typeface="Montserrat"/>
                <a:cs typeface="Montserrat"/>
                <a:sym typeface="Montserrat"/>
              </a:rPr>
              <a:t> X3</a:t>
            </a:r>
            <a:endParaRPr>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6" name="Shape 446"/>
        <p:cNvGrpSpPr/>
        <p:nvPr/>
      </p:nvGrpSpPr>
      <p:grpSpPr>
        <a:xfrm>
          <a:off x="0" y="0"/>
          <a:ext cx="0" cy="0"/>
          <a:chOff x="0" y="0"/>
          <a:chExt cx="0" cy="0"/>
        </a:xfrm>
      </p:grpSpPr>
      <p:sp>
        <p:nvSpPr>
          <p:cNvPr id="447" name="Google Shape;447;p46"/>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Скалярное произведение</a:t>
            </a:r>
            <a:endParaRPr b="1" sz="3000">
              <a:solidFill>
                <a:srgbClr val="006EE8"/>
              </a:solidFill>
              <a:latin typeface="Montserrat"/>
              <a:ea typeface="Montserrat"/>
              <a:cs typeface="Montserrat"/>
              <a:sym typeface="Montserrat"/>
            </a:endParaRPr>
          </a:p>
        </p:txBody>
      </p:sp>
      <p:cxnSp>
        <p:nvCxnSpPr>
          <p:cNvPr id="448" name="Google Shape;448;p46"/>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449" name="Google Shape;449;p46"/>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450" name="Google Shape;450;p46"/>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451" name="Google Shape;451;p46"/>
          <p:cNvSpPr txBox="1"/>
          <p:nvPr/>
        </p:nvSpPr>
        <p:spPr>
          <a:xfrm>
            <a:off x="3287100" y="1434325"/>
            <a:ext cx="309300" cy="35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700"/>
              <a:t>X</a:t>
            </a:r>
            <a:endParaRPr b="1" sz="1700"/>
          </a:p>
        </p:txBody>
      </p:sp>
      <p:sp>
        <p:nvSpPr>
          <p:cNvPr id="452" name="Google Shape;452;p46"/>
          <p:cNvSpPr txBox="1"/>
          <p:nvPr/>
        </p:nvSpPr>
        <p:spPr>
          <a:xfrm>
            <a:off x="4405175" y="1392225"/>
            <a:ext cx="365700" cy="45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1800"/>
              <a:t>=</a:t>
            </a:r>
            <a:endParaRPr b="1" sz="1800"/>
          </a:p>
        </p:txBody>
      </p:sp>
      <p:sp>
        <p:nvSpPr>
          <p:cNvPr id="453" name="Google Shape;453;p46"/>
          <p:cNvSpPr txBox="1"/>
          <p:nvPr/>
        </p:nvSpPr>
        <p:spPr>
          <a:xfrm>
            <a:off x="4770875" y="1351575"/>
            <a:ext cx="4168500" cy="53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ru" sz="1800">
                <a:latin typeface="Montserrat"/>
                <a:ea typeface="Montserrat"/>
                <a:cs typeface="Montserrat"/>
                <a:sym typeface="Montserrat"/>
              </a:rPr>
              <a:t>W0</a:t>
            </a:r>
            <a:r>
              <a:rPr lang="ru" sz="1800">
                <a:solidFill>
                  <a:schemeClr val="dk1"/>
                </a:solidFill>
                <a:latin typeface="Montserrat"/>
                <a:ea typeface="Montserrat"/>
                <a:cs typeface="Montserrat"/>
                <a:sym typeface="Montserrat"/>
              </a:rPr>
              <a:t>×X0 + </a:t>
            </a:r>
            <a:r>
              <a:rPr lang="ru" sz="1800">
                <a:latin typeface="Montserrat"/>
                <a:ea typeface="Montserrat"/>
                <a:cs typeface="Montserrat"/>
                <a:sym typeface="Montserrat"/>
              </a:rPr>
              <a:t>W1</a:t>
            </a:r>
            <a:r>
              <a:rPr lang="ru" sz="1800">
                <a:solidFill>
                  <a:schemeClr val="dk1"/>
                </a:solidFill>
                <a:latin typeface="Montserrat"/>
                <a:ea typeface="Montserrat"/>
                <a:cs typeface="Montserrat"/>
                <a:sym typeface="Montserrat"/>
              </a:rPr>
              <a:t>×</a:t>
            </a:r>
            <a:r>
              <a:rPr lang="ru" sz="1800">
                <a:latin typeface="Montserrat"/>
                <a:ea typeface="Montserrat"/>
                <a:cs typeface="Montserrat"/>
                <a:sym typeface="Montserrat"/>
              </a:rPr>
              <a:t>X1 + W2×X2 + W3</a:t>
            </a:r>
            <a:r>
              <a:rPr lang="ru" sz="1800">
                <a:solidFill>
                  <a:schemeClr val="dk1"/>
                </a:solidFill>
                <a:latin typeface="Montserrat"/>
                <a:ea typeface="Montserrat"/>
                <a:cs typeface="Montserrat"/>
                <a:sym typeface="Montserrat"/>
              </a:rPr>
              <a:t>×X3 </a:t>
            </a:r>
            <a:endParaRPr sz="1800">
              <a:latin typeface="Montserrat"/>
              <a:ea typeface="Montserrat"/>
              <a:cs typeface="Montserrat"/>
              <a:sym typeface="Montserrat"/>
            </a:endParaRPr>
          </a:p>
        </p:txBody>
      </p:sp>
      <p:sp>
        <p:nvSpPr>
          <p:cNvPr id="454" name="Google Shape;454;p46"/>
          <p:cNvSpPr/>
          <p:nvPr/>
        </p:nvSpPr>
        <p:spPr>
          <a:xfrm>
            <a:off x="151142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W1</a:t>
            </a:r>
            <a:endParaRPr/>
          </a:p>
        </p:txBody>
      </p:sp>
      <p:sp>
        <p:nvSpPr>
          <p:cNvPr id="455" name="Google Shape;455;p46"/>
          <p:cNvSpPr/>
          <p:nvPr/>
        </p:nvSpPr>
        <p:spPr>
          <a:xfrm>
            <a:off x="96992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W0</a:t>
            </a:r>
            <a:endParaRPr/>
          </a:p>
        </p:txBody>
      </p:sp>
      <p:sp>
        <p:nvSpPr>
          <p:cNvPr id="456" name="Google Shape;456;p46"/>
          <p:cNvSpPr/>
          <p:nvPr/>
        </p:nvSpPr>
        <p:spPr>
          <a:xfrm>
            <a:off x="203077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W2</a:t>
            </a:r>
            <a:endParaRPr/>
          </a:p>
        </p:txBody>
      </p:sp>
      <p:sp>
        <p:nvSpPr>
          <p:cNvPr id="457" name="Google Shape;457;p46"/>
          <p:cNvSpPr/>
          <p:nvPr/>
        </p:nvSpPr>
        <p:spPr>
          <a:xfrm>
            <a:off x="2503425"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W3</a:t>
            </a:r>
            <a:endParaRPr/>
          </a:p>
        </p:txBody>
      </p:sp>
      <p:sp>
        <p:nvSpPr>
          <p:cNvPr id="458" name="Google Shape;458;p46"/>
          <p:cNvSpPr/>
          <p:nvPr/>
        </p:nvSpPr>
        <p:spPr>
          <a:xfrm>
            <a:off x="3637150" y="13277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X0</a:t>
            </a:r>
            <a:endParaRPr/>
          </a:p>
        </p:txBody>
      </p:sp>
      <p:sp>
        <p:nvSpPr>
          <p:cNvPr id="459" name="Google Shape;459;p46"/>
          <p:cNvSpPr/>
          <p:nvPr/>
        </p:nvSpPr>
        <p:spPr>
          <a:xfrm>
            <a:off x="3637150" y="18434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X1</a:t>
            </a:r>
            <a:endParaRPr/>
          </a:p>
        </p:txBody>
      </p:sp>
      <p:sp>
        <p:nvSpPr>
          <p:cNvPr id="460" name="Google Shape;460;p46"/>
          <p:cNvSpPr/>
          <p:nvPr/>
        </p:nvSpPr>
        <p:spPr>
          <a:xfrm>
            <a:off x="3637150" y="23759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X2</a:t>
            </a:r>
            <a:endParaRPr/>
          </a:p>
        </p:txBody>
      </p:sp>
      <p:sp>
        <p:nvSpPr>
          <p:cNvPr id="461" name="Google Shape;461;p46"/>
          <p:cNvSpPr/>
          <p:nvPr/>
        </p:nvSpPr>
        <p:spPr>
          <a:xfrm>
            <a:off x="3637150" y="2908425"/>
            <a:ext cx="541500" cy="5325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ru">
                <a:latin typeface="Montserrat"/>
                <a:ea typeface="Montserrat"/>
                <a:cs typeface="Montserrat"/>
                <a:sym typeface="Montserrat"/>
              </a:rPr>
              <a:t> X3</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6EE8"/>
        </a:solidFill>
      </p:bgPr>
    </p:bg>
    <p:spTree>
      <p:nvGrpSpPr>
        <p:cNvPr id="465" name="Shape 465"/>
        <p:cNvGrpSpPr/>
        <p:nvPr/>
      </p:nvGrpSpPr>
      <p:grpSpPr>
        <a:xfrm>
          <a:off x="0" y="0"/>
          <a:ext cx="0" cy="0"/>
          <a:chOff x="0" y="0"/>
          <a:chExt cx="0" cy="0"/>
        </a:xfrm>
      </p:grpSpPr>
      <p:sp>
        <p:nvSpPr>
          <p:cNvPr id="466" name="Google Shape;466;p47"/>
          <p:cNvSpPr txBox="1"/>
          <p:nvPr>
            <p:ph idx="1" type="body"/>
          </p:nvPr>
        </p:nvSpPr>
        <p:spPr>
          <a:xfrm>
            <a:off x="238373" y="1579650"/>
            <a:ext cx="4396200" cy="2355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ru" sz="4800">
                <a:solidFill>
                  <a:srgbClr val="FFFFFF"/>
                </a:solidFill>
                <a:latin typeface="Montserrat"/>
                <a:ea typeface="Montserrat"/>
                <a:cs typeface="Montserrat"/>
                <a:sym typeface="Montserrat"/>
              </a:rPr>
              <a:t>Спасибо за внимание!</a:t>
            </a:r>
            <a:endParaRPr b="1" sz="4800">
              <a:solidFill>
                <a:srgbClr val="FFFFFF"/>
              </a:solidFill>
              <a:latin typeface="Montserrat"/>
              <a:ea typeface="Montserrat"/>
              <a:cs typeface="Montserrat"/>
              <a:sym typeface="Montserrat"/>
            </a:endParaRPr>
          </a:p>
        </p:txBody>
      </p:sp>
      <p:pic>
        <p:nvPicPr>
          <p:cNvPr id="467" name="Google Shape;467;p47"/>
          <p:cNvPicPr preferRelativeResize="0"/>
          <p:nvPr/>
        </p:nvPicPr>
        <p:blipFill>
          <a:blip r:embed="rId3">
            <a:alphaModFix/>
          </a:blip>
          <a:stretch>
            <a:fillRect/>
          </a:stretch>
        </p:blipFill>
        <p:spPr>
          <a:xfrm>
            <a:off x="213875" y="199075"/>
            <a:ext cx="1069586" cy="371374"/>
          </a:xfrm>
          <a:prstGeom prst="rect">
            <a:avLst/>
          </a:prstGeom>
          <a:noFill/>
          <a:ln>
            <a:noFill/>
          </a:ln>
        </p:spPr>
      </p:pic>
      <p:pic>
        <p:nvPicPr>
          <p:cNvPr id="468" name="Google Shape;468;p47"/>
          <p:cNvPicPr preferRelativeResize="0"/>
          <p:nvPr/>
        </p:nvPicPr>
        <p:blipFill>
          <a:blip r:embed="rId4">
            <a:alphaModFix/>
          </a:blip>
          <a:stretch>
            <a:fillRect/>
          </a:stretch>
        </p:blipFill>
        <p:spPr>
          <a:xfrm>
            <a:off x="1369185" y="239513"/>
            <a:ext cx="810691" cy="290495"/>
          </a:xfrm>
          <a:prstGeom prst="rect">
            <a:avLst/>
          </a:prstGeom>
          <a:noFill/>
          <a:ln>
            <a:noFill/>
          </a:ln>
        </p:spPr>
      </p:pic>
      <p:cxnSp>
        <p:nvCxnSpPr>
          <p:cNvPr id="469" name="Google Shape;469;p47"/>
          <p:cNvCxnSpPr/>
          <p:nvPr/>
        </p:nvCxnSpPr>
        <p:spPr>
          <a:xfrm>
            <a:off x="5970196" y="2998675"/>
            <a:ext cx="18300" cy="3157800"/>
          </a:xfrm>
          <a:prstGeom prst="straightConnector1">
            <a:avLst/>
          </a:prstGeom>
          <a:noFill/>
          <a:ln cap="flat" cmpd="sng" w="9525">
            <a:solidFill>
              <a:srgbClr val="FFFFFF"/>
            </a:solidFill>
            <a:prstDash val="solid"/>
            <a:round/>
            <a:headEnd len="med" w="med" type="none"/>
            <a:tailEnd len="med" w="med" type="none"/>
          </a:ln>
        </p:spPr>
      </p:cxnSp>
      <p:sp>
        <p:nvSpPr>
          <p:cNvPr id="470" name="Google Shape;470;p47"/>
          <p:cNvSpPr txBox="1"/>
          <p:nvPr/>
        </p:nvSpPr>
        <p:spPr>
          <a:xfrm>
            <a:off x="6330179" y="2894799"/>
            <a:ext cx="4339200" cy="11757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ru" sz="1000">
                <a:solidFill>
                  <a:srgbClr val="FFFFFF"/>
                </a:solidFill>
                <a:latin typeface="Montserrat Medium"/>
                <a:ea typeface="Montserrat Medium"/>
                <a:cs typeface="Montserrat Medium"/>
                <a:sym typeface="Montserrat Medium"/>
              </a:rPr>
              <a:t>support@bitronicslab.com</a:t>
            </a:r>
            <a:endParaRPr sz="1000">
              <a:solidFill>
                <a:srgbClr val="FFFFFF"/>
              </a:solidFill>
              <a:latin typeface="Montserrat Medium"/>
              <a:ea typeface="Montserrat Medium"/>
              <a:cs typeface="Montserrat Medium"/>
              <a:sym typeface="Montserrat Medium"/>
            </a:endParaRPr>
          </a:p>
          <a:p>
            <a:pPr indent="0" lvl="0" marL="0" rtl="0" algn="l">
              <a:lnSpc>
                <a:spcPct val="200000"/>
              </a:lnSpc>
              <a:spcBef>
                <a:spcPts val="0"/>
              </a:spcBef>
              <a:spcAft>
                <a:spcPts val="0"/>
              </a:spcAft>
              <a:buNone/>
            </a:pPr>
            <a:r>
              <a:rPr lang="ru" sz="1000">
                <a:solidFill>
                  <a:srgbClr val="FFFFFF"/>
                </a:solidFill>
                <a:latin typeface="Montserrat Medium"/>
                <a:ea typeface="Montserrat Medium"/>
                <a:cs typeface="Montserrat Medium"/>
                <a:sym typeface="Montserrat Medium"/>
              </a:rPr>
              <a:t>www.bitronicslab.com</a:t>
            </a:r>
            <a:endParaRPr sz="1000">
              <a:solidFill>
                <a:srgbClr val="FFFFFF"/>
              </a:solidFill>
              <a:latin typeface="Montserrat Medium"/>
              <a:ea typeface="Montserrat Medium"/>
              <a:cs typeface="Montserrat Medium"/>
              <a:sym typeface="Montserrat Medium"/>
            </a:endParaRPr>
          </a:p>
          <a:p>
            <a:pPr indent="0" lvl="0" marL="0" rtl="0" algn="l">
              <a:lnSpc>
                <a:spcPct val="200000"/>
              </a:lnSpc>
              <a:spcBef>
                <a:spcPts val="0"/>
              </a:spcBef>
              <a:spcAft>
                <a:spcPts val="0"/>
              </a:spcAft>
              <a:buNone/>
            </a:pPr>
            <a:r>
              <a:rPr lang="ru" sz="1000">
                <a:solidFill>
                  <a:srgbClr val="FFFFFF"/>
                </a:solidFill>
                <a:uFill>
                  <a:noFill/>
                </a:uFill>
                <a:latin typeface="Montserrat Medium"/>
                <a:ea typeface="Montserrat Medium"/>
                <a:cs typeface="Montserrat Medium"/>
                <a:sym typeface="Montserrat Medium"/>
                <a:hlinkClick r:id="rId5">
                  <a:extLst>
                    <a:ext uri="{A12FA001-AC4F-418D-AE19-62706E023703}">
                      <ahyp:hlinkClr val="tx"/>
                    </a:ext>
                  </a:extLst>
                </a:hlinkClick>
              </a:rPr>
              <a:t>vk.com/</a:t>
            </a:r>
            <a:r>
              <a:rPr lang="ru" sz="1000">
                <a:solidFill>
                  <a:srgbClr val="FFFFFF"/>
                </a:solidFill>
                <a:latin typeface="Montserrat Medium"/>
                <a:ea typeface="Montserrat Medium"/>
                <a:cs typeface="Montserrat Medium"/>
                <a:sym typeface="Montserrat Medium"/>
              </a:rPr>
              <a:t>bitronicslab</a:t>
            </a:r>
            <a:endParaRPr sz="1000">
              <a:solidFill>
                <a:srgbClr val="FFFFFF"/>
              </a:solidFill>
              <a:latin typeface="Montserrat Medium"/>
              <a:ea typeface="Montserrat Medium"/>
              <a:cs typeface="Montserrat Medium"/>
              <a:sym typeface="Montserrat Medium"/>
            </a:endParaRPr>
          </a:p>
          <a:p>
            <a:pPr indent="0" lvl="0" marL="0" rtl="0" algn="l">
              <a:lnSpc>
                <a:spcPct val="200000"/>
              </a:lnSpc>
              <a:spcBef>
                <a:spcPts val="0"/>
              </a:spcBef>
              <a:spcAft>
                <a:spcPts val="0"/>
              </a:spcAft>
              <a:buNone/>
            </a:pPr>
            <a:r>
              <a:t/>
            </a:r>
            <a:endParaRPr sz="1000">
              <a:solidFill>
                <a:srgbClr val="FFFFFF"/>
              </a:solidFill>
              <a:highlight>
                <a:srgbClr val="073763"/>
              </a:highlight>
              <a:latin typeface="Montserrat Medium"/>
              <a:ea typeface="Montserrat Medium"/>
              <a:cs typeface="Montserrat Medium"/>
              <a:sym typeface="Montserrat Medium"/>
            </a:endParaRPr>
          </a:p>
        </p:txBody>
      </p:sp>
      <p:pic>
        <p:nvPicPr>
          <p:cNvPr id="471" name="Google Shape;471;p47"/>
          <p:cNvPicPr preferRelativeResize="0"/>
          <p:nvPr/>
        </p:nvPicPr>
        <p:blipFill>
          <a:blip r:embed="rId6">
            <a:alphaModFix/>
          </a:blip>
          <a:stretch>
            <a:fillRect/>
          </a:stretch>
        </p:blipFill>
        <p:spPr>
          <a:xfrm>
            <a:off x="5881909" y="2759576"/>
            <a:ext cx="652840" cy="656370"/>
          </a:xfrm>
          <a:prstGeom prst="rect">
            <a:avLst/>
          </a:prstGeom>
          <a:noFill/>
          <a:ln>
            <a:noFill/>
          </a:ln>
        </p:spPr>
      </p:pic>
      <p:pic>
        <p:nvPicPr>
          <p:cNvPr id="472" name="Google Shape;472;p47"/>
          <p:cNvPicPr preferRelativeResize="0"/>
          <p:nvPr/>
        </p:nvPicPr>
        <p:blipFill>
          <a:blip r:embed="rId7">
            <a:alphaModFix/>
          </a:blip>
          <a:stretch>
            <a:fillRect/>
          </a:stretch>
        </p:blipFill>
        <p:spPr>
          <a:xfrm>
            <a:off x="5881908" y="3045958"/>
            <a:ext cx="652840" cy="659899"/>
          </a:xfrm>
          <a:prstGeom prst="rect">
            <a:avLst/>
          </a:prstGeom>
          <a:noFill/>
          <a:ln>
            <a:noFill/>
          </a:ln>
        </p:spPr>
      </p:pic>
      <p:pic>
        <p:nvPicPr>
          <p:cNvPr id="473" name="Google Shape;473;p47"/>
          <p:cNvPicPr preferRelativeResize="0"/>
          <p:nvPr/>
        </p:nvPicPr>
        <p:blipFill>
          <a:blip r:embed="rId8">
            <a:alphaModFix/>
          </a:blip>
          <a:stretch>
            <a:fillRect/>
          </a:stretch>
        </p:blipFill>
        <p:spPr>
          <a:xfrm>
            <a:off x="5881913" y="3382326"/>
            <a:ext cx="652840" cy="60696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План курса</a:t>
            </a:r>
            <a:endParaRPr b="1" sz="3000">
              <a:solidFill>
                <a:srgbClr val="006EE8"/>
              </a:solidFill>
              <a:latin typeface="Montserrat"/>
              <a:ea typeface="Montserrat"/>
              <a:cs typeface="Montserrat"/>
              <a:sym typeface="Montserrat"/>
            </a:endParaRPr>
          </a:p>
        </p:txBody>
      </p:sp>
      <p:cxnSp>
        <p:nvCxnSpPr>
          <p:cNvPr id="93" name="Google Shape;93;p16"/>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94" name="Google Shape;94;p16"/>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95" name="Google Shape;95;p16"/>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96" name="Google Shape;96;p16"/>
          <p:cNvSpPr/>
          <p:nvPr/>
        </p:nvSpPr>
        <p:spPr>
          <a:xfrm>
            <a:off x="842275" y="935050"/>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6"/>
          <p:cNvSpPr txBox="1"/>
          <p:nvPr>
            <p:ph idx="1" type="body"/>
          </p:nvPr>
        </p:nvSpPr>
        <p:spPr>
          <a:xfrm>
            <a:off x="842275" y="935049"/>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Блок 1</a:t>
            </a:r>
            <a:endParaRPr>
              <a:solidFill>
                <a:srgbClr val="FFFFFF"/>
              </a:solidFill>
              <a:latin typeface="Montserrat Medium"/>
              <a:ea typeface="Montserrat Medium"/>
              <a:cs typeface="Montserrat Medium"/>
              <a:sym typeface="Montserrat Medium"/>
            </a:endParaRPr>
          </a:p>
        </p:txBody>
      </p:sp>
      <p:sp>
        <p:nvSpPr>
          <p:cNvPr id="98" name="Google Shape;98;p16"/>
          <p:cNvSpPr txBox="1"/>
          <p:nvPr/>
        </p:nvSpPr>
        <p:spPr>
          <a:xfrm>
            <a:off x="2411375" y="935050"/>
            <a:ext cx="50931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1800">
                <a:solidFill>
                  <a:schemeClr val="dk1"/>
                </a:solidFill>
                <a:highlight>
                  <a:schemeClr val="lt1"/>
                </a:highlight>
                <a:latin typeface="Montserrat"/>
                <a:ea typeface="Montserrat"/>
                <a:cs typeface="Montserrat"/>
                <a:sym typeface="Montserrat"/>
              </a:rPr>
              <a:t>Основы нейронный сетей</a:t>
            </a:r>
            <a:endParaRPr/>
          </a:p>
        </p:txBody>
      </p:sp>
      <p:sp>
        <p:nvSpPr>
          <p:cNvPr id="99" name="Google Shape;99;p16"/>
          <p:cNvSpPr txBox="1"/>
          <p:nvPr/>
        </p:nvSpPr>
        <p:spPr>
          <a:xfrm>
            <a:off x="1656400" y="2299975"/>
            <a:ext cx="4710900" cy="107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сверточные сети</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методы улучшения нейронный сетей</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принципы построения «продвинутых» нейронный сетей</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t/>
            </a:r>
            <a:endParaRPr sz="1100">
              <a:solidFill>
                <a:srgbClr val="404040"/>
              </a:solidFill>
              <a:latin typeface="Montserrat Medium"/>
              <a:ea typeface="Montserrat Medium"/>
              <a:cs typeface="Montserrat Medium"/>
              <a:sym typeface="Montserrat Medium"/>
            </a:endParaRPr>
          </a:p>
        </p:txBody>
      </p:sp>
      <p:sp>
        <p:nvSpPr>
          <p:cNvPr id="100" name="Google Shape;100;p16"/>
          <p:cNvSpPr/>
          <p:nvPr/>
        </p:nvSpPr>
        <p:spPr>
          <a:xfrm>
            <a:off x="1494400" y="2465304"/>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a:off x="1494412" y="2750066"/>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p:nvPr/>
        </p:nvSpPr>
        <p:spPr>
          <a:xfrm>
            <a:off x="1494412" y="3034829"/>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p:cNvSpPr/>
          <p:nvPr/>
        </p:nvSpPr>
        <p:spPr>
          <a:xfrm>
            <a:off x="842275" y="1667325"/>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txBox="1"/>
          <p:nvPr>
            <p:ph idx="1" type="body"/>
          </p:nvPr>
        </p:nvSpPr>
        <p:spPr>
          <a:xfrm>
            <a:off x="842275" y="1667324"/>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Блок 2</a:t>
            </a:r>
            <a:endParaRPr>
              <a:solidFill>
                <a:srgbClr val="FFFFFF"/>
              </a:solidFill>
              <a:latin typeface="Montserrat Medium"/>
              <a:ea typeface="Montserrat Medium"/>
              <a:cs typeface="Montserrat Medium"/>
              <a:sym typeface="Montserrat Medium"/>
            </a:endParaRPr>
          </a:p>
        </p:txBody>
      </p:sp>
      <p:sp>
        <p:nvSpPr>
          <p:cNvPr id="105" name="Google Shape;105;p16"/>
          <p:cNvSpPr txBox="1"/>
          <p:nvPr/>
        </p:nvSpPr>
        <p:spPr>
          <a:xfrm>
            <a:off x="2411375" y="1667325"/>
            <a:ext cx="50931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1800">
                <a:solidFill>
                  <a:schemeClr val="dk1"/>
                </a:solidFill>
                <a:highlight>
                  <a:schemeClr val="lt1"/>
                </a:highlight>
                <a:latin typeface="Montserrat"/>
                <a:ea typeface="Montserrat"/>
                <a:cs typeface="Montserrat"/>
                <a:sym typeface="Montserrat"/>
              </a:rPr>
              <a:t>Сверточные нейронные сети</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План курса</a:t>
            </a:r>
            <a:endParaRPr b="1" sz="3000">
              <a:solidFill>
                <a:srgbClr val="006EE8"/>
              </a:solidFill>
              <a:latin typeface="Montserrat"/>
              <a:ea typeface="Montserrat"/>
              <a:cs typeface="Montserrat"/>
              <a:sym typeface="Montserrat"/>
            </a:endParaRPr>
          </a:p>
        </p:txBody>
      </p:sp>
      <p:cxnSp>
        <p:nvCxnSpPr>
          <p:cNvPr id="111" name="Google Shape;111;p17"/>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112" name="Google Shape;112;p17"/>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113" name="Google Shape;113;p17"/>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114" name="Google Shape;114;p17"/>
          <p:cNvSpPr/>
          <p:nvPr/>
        </p:nvSpPr>
        <p:spPr>
          <a:xfrm>
            <a:off x="842275" y="935050"/>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txBox="1"/>
          <p:nvPr>
            <p:ph idx="1" type="body"/>
          </p:nvPr>
        </p:nvSpPr>
        <p:spPr>
          <a:xfrm>
            <a:off x="842275" y="935049"/>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Блок 1</a:t>
            </a:r>
            <a:endParaRPr>
              <a:solidFill>
                <a:srgbClr val="FFFFFF"/>
              </a:solidFill>
              <a:latin typeface="Montserrat Medium"/>
              <a:ea typeface="Montserrat Medium"/>
              <a:cs typeface="Montserrat Medium"/>
              <a:sym typeface="Montserrat Medium"/>
            </a:endParaRPr>
          </a:p>
        </p:txBody>
      </p:sp>
      <p:sp>
        <p:nvSpPr>
          <p:cNvPr id="116" name="Google Shape;116;p17"/>
          <p:cNvSpPr txBox="1"/>
          <p:nvPr/>
        </p:nvSpPr>
        <p:spPr>
          <a:xfrm>
            <a:off x="2411375" y="935050"/>
            <a:ext cx="50931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1800">
                <a:solidFill>
                  <a:schemeClr val="dk1"/>
                </a:solidFill>
                <a:highlight>
                  <a:schemeClr val="lt1"/>
                </a:highlight>
                <a:latin typeface="Montserrat"/>
                <a:ea typeface="Montserrat"/>
                <a:cs typeface="Montserrat"/>
                <a:sym typeface="Montserrat"/>
              </a:rPr>
              <a:t>Основы нейронный сетей</a:t>
            </a:r>
            <a:endParaRPr/>
          </a:p>
        </p:txBody>
      </p:sp>
      <p:sp>
        <p:nvSpPr>
          <p:cNvPr id="117" name="Google Shape;117;p17"/>
          <p:cNvSpPr txBox="1"/>
          <p:nvPr/>
        </p:nvSpPr>
        <p:spPr>
          <a:xfrm>
            <a:off x="1656400" y="3138175"/>
            <a:ext cx="4710900" cy="107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архитектура YOLO</a:t>
            </a:r>
            <a:endParaRPr sz="1100">
              <a:solidFill>
                <a:srgbClr val="404040"/>
              </a:solidFill>
              <a:latin typeface="Montserrat Medium"/>
              <a:ea typeface="Montserrat Medium"/>
              <a:cs typeface="Montserrat Medium"/>
              <a:sym typeface="Montserrat Medium"/>
            </a:endParaRPr>
          </a:p>
          <a:p>
            <a:pPr indent="0" lvl="0" marL="0" rtl="0" algn="l">
              <a:spcBef>
                <a:spcPts val="1000"/>
              </a:spcBef>
              <a:spcAft>
                <a:spcPts val="0"/>
              </a:spcAft>
              <a:buNone/>
            </a:pPr>
            <a:r>
              <a:rPr lang="ru" sz="1100">
                <a:solidFill>
                  <a:srgbClr val="404040"/>
                </a:solidFill>
                <a:latin typeface="Montserrat Medium"/>
                <a:ea typeface="Montserrat Medium"/>
                <a:cs typeface="Montserrat Medium"/>
                <a:sym typeface="Montserrat Medium"/>
              </a:rPr>
              <a:t>архитектура Fast R-CNN</a:t>
            </a:r>
            <a:endParaRPr sz="1100">
              <a:solidFill>
                <a:srgbClr val="404040"/>
              </a:solidFill>
              <a:latin typeface="Montserrat Medium"/>
              <a:ea typeface="Montserrat Medium"/>
              <a:cs typeface="Montserrat Medium"/>
              <a:sym typeface="Montserrat Medium"/>
            </a:endParaRPr>
          </a:p>
          <a:p>
            <a:pPr indent="0" lvl="0" marL="0" rtl="0" algn="l">
              <a:spcBef>
                <a:spcPts val="1000"/>
              </a:spcBef>
              <a:spcAft>
                <a:spcPts val="0"/>
              </a:spcAft>
              <a:buNone/>
            </a:pPr>
            <a:r>
              <a:rPr lang="ru" sz="1100">
                <a:solidFill>
                  <a:srgbClr val="404040"/>
                </a:solidFill>
                <a:latin typeface="Montserrat Medium"/>
                <a:ea typeface="Montserrat Medium"/>
                <a:cs typeface="Montserrat Medium"/>
                <a:sym typeface="Montserrat Medium"/>
              </a:rPr>
              <a:t>архитектура U-Net</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t/>
            </a:r>
            <a:endParaRPr sz="1100">
              <a:solidFill>
                <a:srgbClr val="404040"/>
              </a:solidFill>
              <a:latin typeface="Montserrat Medium"/>
              <a:ea typeface="Montserrat Medium"/>
              <a:cs typeface="Montserrat Medium"/>
              <a:sym typeface="Montserrat Medium"/>
            </a:endParaRPr>
          </a:p>
        </p:txBody>
      </p:sp>
      <p:sp>
        <p:nvSpPr>
          <p:cNvPr id="118" name="Google Shape;118;p17"/>
          <p:cNvSpPr/>
          <p:nvPr/>
        </p:nvSpPr>
        <p:spPr>
          <a:xfrm>
            <a:off x="1494400" y="3303504"/>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7"/>
          <p:cNvSpPr/>
          <p:nvPr/>
        </p:nvSpPr>
        <p:spPr>
          <a:xfrm>
            <a:off x="1494412" y="3588266"/>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a:off x="1494412" y="3873029"/>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a:off x="842275" y="1667325"/>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txBox="1"/>
          <p:nvPr>
            <p:ph idx="1" type="body"/>
          </p:nvPr>
        </p:nvSpPr>
        <p:spPr>
          <a:xfrm>
            <a:off x="842275" y="1667324"/>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Блок 2</a:t>
            </a:r>
            <a:endParaRPr>
              <a:solidFill>
                <a:srgbClr val="FFFFFF"/>
              </a:solidFill>
              <a:latin typeface="Montserrat Medium"/>
              <a:ea typeface="Montserrat Medium"/>
              <a:cs typeface="Montserrat Medium"/>
              <a:sym typeface="Montserrat Medium"/>
            </a:endParaRPr>
          </a:p>
        </p:txBody>
      </p:sp>
      <p:sp>
        <p:nvSpPr>
          <p:cNvPr id="123" name="Google Shape;123;p17"/>
          <p:cNvSpPr txBox="1"/>
          <p:nvPr/>
        </p:nvSpPr>
        <p:spPr>
          <a:xfrm>
            <a:off x="2411375" y="1667325"/>
            <a:ext cx="50931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1800">
                <a:solidFill>
                  <a:schemeClr val="dk1"/>
                </a:solidFill>
                <a:highlight>
                  <a:schemeClr val="lt1"/>
                </a:highlight>
                <a:latin typeface="Montserrat"/>
                <a:ea typeface="Montserrat"/>
                <a:cs typeface="Montserrat"/>
                <a:sym typeface="Montserrat"/>
              </a:rPr>
              <a:t>Сверточные нейронные сети</a:t>
            </a:r>
            <a:endParaRPr/>
          </a:p>
        </p:txBody>
      </p:sp>
      <p:sp>
        <p:nvSpPr>
          <p:cNvPr id="124" name="Google Shape;124;p17"/>
          <p:cNvSpPr/>
          <p:nvPr/>
        </p:nvSpPr>
        <p:spPr>
          <a:xfrm>
            <a:off x="842275" y="2402750"/>
            <a:ext cx="14205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7"/>
          <p:cNvSpPr txBox="1"/>
          <p:nvPr>
            <p:ph idx="1" type="body"/>
          </p:nvPr>
        </p:nvSpPr>
        <p:spPr>
          <a:xfrm>
            <a:off x="842275" y="2402749"/>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Блок 3</a:t>
            </a:r>
            <a:endParaRPr>
              <a:solidFill>
                <a:srgbClr val="FFFFFF"/>
              </a:solidFill>
              <a:latin typeface="Montserrat Medium"/>
              <a:ea typeface="Montserrat Medium"/>
              <a:cs typeface="Montserrat Medium"/>
              <a:sym typeface="Montserrat Medium"/>
            </a:endParaRPr>
          </a:p>
        </p:txBody>
      </p:sp>
      <p:sp>
        <p:nvSpPr>
          <p:cNvPr id="126" name="Google Shape;126;p17"/>
          <p:cNvSpPr txBox="1"/>
          <p:nvPr/>
        </p:nvSpPr>
        <p:spPr>
          <a:xfrm>
            <a:off x="2411375" y="2402750"/>
            <a:ext cx="5093100" cy="44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1" lang="ru" sz="1800">
                <a:solidFill>
                  <a:schemeClr val="dk1"/>
                </a:solidFill>
                <a:highlight>
                  <a:schemeClr val="lt1"/>
                </a:highlight>
                <a:latin typeface="Montserrat"/>
                <a:ea typeface="Montserrat"/>
                <a:cs typeface="Montserrat"/>
                <a:sym typeface="Montserrat"/>
              </a:rPr>
              <a:t>Нейронные сети для практических задач компьютерного зрения</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8"/>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ru" sz="3000">
                <a:solidFill>
                  <a:srgbClr val="006EE8"/>
                </a:solidFill>
                <a:latin typeface="Montserrat"/>
                <a:ea typeface="Montserrat"/>
                <a:cs typeface="Montserrat"/>
                <a:sym typeface="Montserrat"/>
              </a:rPr>
              <a:t>Итоговая оценка</a:t>
            </a:r>
            <a:endParaRPr b="1" sz="3000">
              <a:solidFill>
                <a:srgbClr val="006EE8"/>
              </a:solidFill>
              <a:latin typeface="Montserrat"/>
              <a:ea typeface="Montserrat"/>
              <a:cs typeface="Montserrat"/>
              <a:sym typeface="Montserrat"/>
            </a:endParaRPr>
          </a:p>
        </p:txBody>
      </p:sp>
      <p:cxnSp>
        <p:nvCxnSpPr>
          <p:cNvPr id="132" name="Google Shape;132;p18"/>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133" name="Google Shape;133;p18"/>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134" name="Google Shape;134;p18"/>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135" name="Google Shape;135;p18"/>
          <p:cNvSpPr/>
          <p:nvPr/>
        </p:nvSpPr>
        <p:spPr>
          <a:xfrm>
            <a:off x="842275" y="935050"/>
            <a:ext cx="21738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txBox="1"/>
          <p:nvPr>
            <p:ph idx="1" type="body"/>
          </p:nvPr>
        </p:nvSpPr>
        <p:spPr>
          <a:xfrm>
            <a:off x="842275" y="935050"/>
            <a:ext cx="26475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Защита проекта</a:t>
            </a:r>
            <a:endParaRPr>
              <a:solidFill>
                <a:srgbClr val="FFFFFF"/>
              </a:solidFill>
              <a:latin typeface="Montserrat Medium"/>
              <a:ea typeface="Montserrat Medium"/>
              <a:cs typeface="Montserrat Medium"/>
              <a:sym typeface="Montserrat Medium"/>
            </a:endParaRPr>
          </a:p>
        </p:txBody>
      </p:sp>
      <p:sp>
        <p:nvSpPr>
          <p:cNvPr id="137" name="Google Shape;137;p18"/>
          <p:cNvSpPr txBox="1"/>
          <p:nvPr/>
        </p:nvSpPr>
        <p:spPr>
          <a:xfrm>
            <a:off x="1644550" y="1561138"/>
            <a:ext cx="4710900" cy="107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практическая часть — 30 баллов</a:t>
            </a:r>
            <a:endParaRPr sz="1100">
              <a:solidFill>
                <a:srgbClr val="404040"/>
              </a:solidFill>
              <a:latin typeface="Montserrat Medium"/>
              <a:ea typeface="Montserrat Medium"/>
              <a:cs typeface="Montserrat Medium"/>
              <a:sym typeface="Montserrat Medium"/>
            </a:endParaRPr>
          </a:p>
          <a:p>
            <a:pPr indent="0" lvl="0" marL="0" rtl="0" algn="l">
              <a:spcBef>
                <a:spcPts val="1000"/>
              </a:spcBef>
              <a:spcAft>
                <a:spcPts val="0"/>
              </a:spcAft>
              <a:buNone/>
            </a:pPr>
            <a:r>
              <a:rPr lang="ru" sz="1100">
                <a:solidFill>
                  <a:srgbClr val="404040"/>
                </a:solidFill>
                <a:latin typeface="Montserrat Medium"/>
                <a:ea typeface="Montserrat Medium"/>
                <a:cs typeface="Montserrat Medium"/>
                <a:sym typeface="Montserrat Medium"/>
              </a:rPr>
              <a:t>теоретическая часть — 20 баллов</a:t>
            </a:r>
            <a:endParaRPr sz="1100">
              <a:solidFill>
                <a:srgbClr val="404040"/>
              </a:solidFill>
              <a:latin typeface="Montserrat Medium"/>
              <a:ea typeface="Montserrat Medium"/>
              <a:cs typeface="Montserrat Medium"/>
              <a:sym typeface="Montserrat Medium"/>
            </a:endParaRPr>
          </a:p>
          <a:p>
            <a:pPr indent="0" lvl="0" marL="0" rtl="0" algn="l">
              <a:spcBef>
                <a:spcPts val="1000"/>
              </a:spcBef>
              <a:spcAft>
                <a:spcPts val="0"/>
              </a:spcAft>
              <a:buNone/>
            </a:pPr>
            <a:r>
              <a:rPr lang="ru" sz="1100">
                <a:solidFill>
                  <a:srgbClr val="404040"/>
                </a:solidFill>
                <a:latin typeface="Montserrat Medium"/>
                <a:ea typeface="Montserrat Medium"/>
                <a:cs typeface="Montserrat Medium"/>
                <a:sym typeface="Montserrat Medium"/>
              </a:rPr>
              <a:t>нужно набрать — 40 баллов</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t/>
            </a:r>
            <a:endParaRPr sz="1100">
              <a:solidFill>
                <a:srgbClr val="404040"/>
              </a:solidFill>
              <a:latin typeface="Montserrat Medium"/>
              <a:ea typeface="Montserrat Medium"/>
              <a:cs typeface="Montserrat Medium"/>
              <a:sym typeface="Montserrat Medium"/>
            </a:endParaRPr>
          </a:p>
        </p:txBody>
      </p:sp>
      <p:sp>
        <p:nvSpPr>
          <p:cNvPr id="138" name="Google Shape;138;p18"/>
          <p:cNvSpPr/>
          <p:nvPr/>
        </p:nvSpPr>
        <p:spPr>
          <a:xfrm>
            <a:off x="1482550" y="1726466"/>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a:off x="1482562" y="2011229"/>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a:off x="1482562" y="2295991"/>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9"/>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ru" sz="3000">
                <a:solidFill>
                  <a:srgbClr val="006EE8"/>
                </a:solidFill>
                <a:latin typeface="Montserrat"/>
                <a:ea typeface="Montserrat"/>
                <a:cs typeface="Montserrat"/>
                <a:sym typeface="Montserrat"/>
              </a:rPr>
              <a:t>Итоговая оценка</a:t>
            </a:r>
            <a:endParaRPr b="1" sz="3000">
              <a:solidFill>
                <a:srgbClr val="006EE8"/>
              </a:solidFill>
              <a:latin typeface="Montserrat"/>
              <a:ea typeface="Montserrat"/>
              <a:cs typeface="Montserrat"/>
              <a:sym typeface="Montserrat"/>
            </a:endParaRPr>
          </a:p>
        </p:txBody>
      </p:sp>
      <p:cxnSp>
        <p:nvCxnSpPr>
          <p:cNvPr id="146" name="Google Shape;146;p19"/>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147" name="Google Shape;147;p19"/>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148" name="Google Shape;148;p19"/>
          <p:cNvPicPr preferRelativeResize="0"/>
          <p:nvPr/>
        </p:nvPicPr>
        <p:blipFill>
          <a:blip r:embed="rId3">
            <a:alphaModFix/>
          </a:blip>
          <a:stretch>
            <a:fillRect/>
          </a:stretch>
        </p:blipFill>
        <p:spPr>
          <a:xfrm>
            <a:off x="7504475" y="122888"/>
            <a:ext cx="1486375" cy="532626"/>
          </a:xfrm>
          <a:prstGeom prst="rect">
            <a:avLst/>
          </a:prstGeom>
          <a:noFill/>
          <a:ln>
            <a:noFill/>
          </a:ln>
        </p:spPr>
      </p:pic>
      <p:sp>
        <p:nvSpPr>
          <p:cNvPr id="149" name="Google Shape;149;p19"/>
          <p:cNvSpPr/>
          <p:nvPr/>
        </p:nvSpPr>
        <p:spPr>
          <a:xfrm>
            <a:off x="842275" y="935050"/>
            <a:ext cx="21738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txBox="1"/>
          <p:nvPr>
            <p:ph idx="1" type="body"/>
          </p:nvPr>
        </p:nvSpPr>
        <p:spPr>
          <a:xfrm>
            <a:off x="842275" y="935050"/>
            <a:ext cx="26475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a:solidFill>
                  <a:srgbClr val="FFFFFF"/>
                </a:solidFill>
                <a:latin typeface="Montserrat Medium"/>
                <a:ea typeface="Montserrat Medium"/>
                <a:cs typeface="Montserrat Medium"/>
                <a:sym typeface="Montserrat Medium"/>
              </a:rPr>
              <a:t>Защита проекта</a:t>
            </a:r>
            <a:endParaRPr>
              <a:solidFill>
                <a:srgbClr val="FFFFFF"/>
              </a:solidFill>
              <a:latin typeface="Montserrat Medium"/>
              <a:ea typeface="Montserrat Medium"/>
              <a:cs typeface="Montserrat Medium"/>
              <a:sym typeface="Montserrat Medium"/>
            </a:endParaRPr>
          </a:p>
        </p:txBody>
      </p:sp>
      <p:sp>
        <p:nvSpPr>
          <p:cNvPr id="151" name="Google Shape;151;p19"/>
          <p:cNvSpPr/>
          <p:nvPr/>
        </p:nvSpPr>
        <p:spPr>
          <a:xfrm>
            <a:off x="842275" y="3115125"/>
            <a:ext cx="2173800" cy="447900"/>
          </a:xfrm>
          <a:prstGeom prst="rect">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txBox="1"/>
          <p:nvPr>
            <p:ph idx="1" type="body"/>
          </p:nvPr>
        </p:nvSpPr>
        <p:spPr>
          <a:xfrm>
            <a:off x="842275" y="3115124"/>
            <a:ext cx="6015600" cy="3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solidFill>
                  <a:srgbClr val="FFFFFF"/>
                </a:solidFill>
                <a:latin typeface="Montserrat Medium"/>
                <a:ea typeface="Montserrat Medium"/>
                <a:cs typeface="Montserrat Medium"/>
                <a:sym typeface="Montserrat Medium"/>
              </a:rPr>
              <a:t>Дополнительно</a:t>
            </a:r>
            <a:endParaRPr>
              <a:solidFill>
                <a:srgbClr val="FFFFFF"/>
              </a:solidFill>
              <a:latin typeface="Montserrat Medium"/>
              <a:ea typeface="Montserrat Medium"/>
              <a:cs typeface="Montserrat Medium"/>
              <a:sym typeface="Montserrat Medium"/>
            </a:endParaRPr>
          </a:p>
          <a:p>
            <a:pPr indent="0" lvl="0" marL="0" rtl="0" algn="l">
              <a:spcBef>
                <a:spcPts val="1600"/>
              </a:spcBef>
              <a:spcAft>
                <a:spcPts val="1600"/>
              </a:spcAft>
              <a:buNone/>
            </a:pPr>
            <a:r>
              <a:t/>
            </a:r>
            <a:endParaRPr>
              <a:solidFill>
                <a:srgbClr val="FFFFFF"/>
              </a:solidFill>
              <a:latin typeface="Montserrat Medium"/>
              <a:ea typeface="Montserrat Medium"/>
              <a:cs typeface="Montserrat Medium"/>
              <a:sym typeface="Montserrat Medium"/>
            </a:endParaRPr>
          </a:p>
        </p:txBody>
      </p:sp>
      <p:sp>
        <p:nvSpPr>
          <p:cNvPr id="153" name="Google Shape;153;p19"/>
          <p:cNvSpPr txBox="1"/>
          <p:nvPr/>
        </p:nvSpPr>
        <p:spPr>
          <a:xfrm>
            <a:off x="1644550" y="1561138"/>
            <a:ext cx="4710900" cy="107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практическая часть — 30 баллов</a:t>
            </a:r>
            <a:endParaRPr sz="1100">
              <a:solidFill>
                <a:srgbClr val="404040"/>
              </a:solidFill>
              <a:latin typeface="Montserrat Medium"/>
              <a:ea typeface="Montserrat Medium"/>
              <a:cs typeface="Montserrat Medium"/>
              <a:sym typeface="Montserrat Medium"/>
            </a:endParaRPr>
          </a:p>
          <a:p>
            <a:pPr indent="0" lvl="0" marL="0" rtl="0" algn="l">
              <a:spcBef>
                <a:spcPts val="1000"/>
              </a:spcBef>
              <a:spcAft>
                <a:spcPts val="0"/>
              </a:spcAft>
              <a:buNone/>
            </a:pPr>
            <a:r>
              <a:rPr lang="ru" sz="1100">
                <a:solidFill>
                  <a:srgbClr val="404040"/>
                </a:solidFill>
                <a:latin typeface="Montserrat Medium"/>
                <a:ea typeface="Montserrat Medium"/>
                <a:cs typeface="Montserrat Medium"/>
                <a:sym typeface="Montserrat Medium"/>
              </a:rPr>
              <a:t>теоретическая часть — 20 баллов</a:t>
            </a:r>
            <a:endParaRPr sz="1100">
              <a:solidFill>
                <a:srgbClr val="404040"/>
              </a:solidFill>
              <a:latin typeface="Montserrat Medium"/>
              <a:ea typeface="Montserrat Medium"/>
              <a:cs typeface="Montserrat Medium"/>
              <a:sym typeface="Montserrat Medium"/>
            </a:endParaRPr>
          </a:p>
          <a:p>
            <a:pPr indent="0" lvl="0" marL="0" rtl="0" algn="l">
              <a:spcBef>
                <a:spcPts val="1000"/>
              </a:spcBef>
              <a:spcAft>
                <a:spcPts val="0"/>
              </a:spcAft>
              <a:buNone/>
            </a:pPr>
            <a:r>
              <a:rPr lang="ru" sz="1100">
                <a:solidFill>
                  <a:srgbClr val="404040"/>
                </a:solidFill>
                <a:latin typeface="Montserrat Medium"/>
                <a:ea typeface="Montserrat Medium"/>
                <a:cs typeface="Montserrat Medium"/>
                <a:sym typeface="Montserrat Medium"/>
              </a:rPr>
              <a:t>нужно набрать — 40 баллов</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t/>
            </a:r>
            <a:endParaRPr sz="1100">
              <a:solidFill>
                <a:srgbClr val="404040"/>
              </a:solidFill>
              <a:latin typeface="Montserrat Medium"/>
              <a:ea typeface="Montserrat Medium"/>
              <a:cs typeface="Montserrat Medium"/>
              <a:sym typeface="Montserrat Medium"/>
            </a:endParaRPr>
          </a:p>
        </p:txBody>
      </p:sp>
      <p:sp>
        <p:nvSpPr>
          <p:cNvPr id="154" name="Google Shape;154;p19"/>
          <p:cNvSpPr/>
          <p:nvPr/>
        </p:nvSpPr>
        <p:spPr>
          <a:xfrm>
            <a:off x="1482550" y="1726466"/>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9"/>
          <p:cNvSpPr/>
          <p:nvPr/>
        </p:nvSpPr>
        <p:spPr>
          <a:xfrm>
            <a:off x="1482562" y="2011229"/>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a:off x="1482562" y="2295991"/>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9"/>
          <p:cNvSpPr txBox="1"/>
          <p:nvPr/>
        </p:nvSpPr>
        <p:spPr>
          <a:xfrm>
            <a:off x="1725550" y="3800900"/>
            <a:ext cx="4710900" cy="1071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000"/>
              </a:spcBef>
              <a:spcAft>
                <a:spcPts val="0"/>
              </a:spcAft>
              <a:buNone/>
            </a:pPr>
            <a:r>
              <a:rPr lang="ru" sz="1100">
                <a:solidFill>
                  <a:srgbClr val="404040"/>
                </a:solidFill>
                <a:latin typeface="Montserrat Medium"/>
                <a:ea typeface="Montserrat Medium"/>
                <a:cs typeface="Montserrat Medium"/>
                <a:sym typeface="Montserrat Medium"/>
              </a:rPr>
              <a:t>лучший практический проект — 40 баллов</a:t>
            </a:r>
            <a:endParaRPr sz="1100">
              <a:solidFill>
                <a:srgbClr val="404040"/>
              </a:solidFill>
              <a:latin typeface="Montserrat Medium"/>
              <a:ea typeface="Montserrat Medium"/>
              <a:cs typeface="Montserrat Medium"/>
              <a:sym typeface="Montserrat Medium"/>
            </a:endParaRPr>
          </a:p>
          <a:p>
            <a:pPr indent="0" lvl="0" marL="0" rtl="0" algn="l">
              <a:spcBef>
                <a:spcPts val="1000"/>
              </a:spcBef>
              <a:spcAft>
                <a:spcPts val="0"/>
              </a:spcAft>
              <a:buNone/>
            </a:pPr>
            <a:r>
              <a:rPr lang="ru" sz="1100">
                <a:solidFill>
                  <a:srgbClr val="404040"/>
                </a:solidFill>
                <a:latin typeface="Montserrat Medium"/>
                <a:ea typeface="Montserrat Medium"/>
                <a:cs typeface="Montserrat Medium"/>
                <a:sym typeface="Montserrat Medium"/>
              </a:rPr>
              <a:t>лучший исследовательский проект — 50 баллов</a:t>
            </a:r>
            <a:endParaRPr sz="1100">
              <a:solidFill>
                <a:srgbClr val="404040"/>
              </a:solidFill>
              <a:latin typeface="Montserrat Medium"/>
              <a:ea typeface="Montserrat Medium"/>
              <a:cs typeface="Montserrat Medium"/>
              <a:sym typeface="Montserrat Medium"/>
            </a:endParaRPr>
          </a:p>
          <a:p>
            <a:pPr indent="0" lvl="0" marL="0" rtl="0" algn="l">
              <a:spcBef>
                <a:spcPts val="1000"/>
              </a:spcBef>
              <a:spcAft>
                <a:spcPts val="0"/>
              </a:spcAft>
              <a:buNone/>
            </a:pPr>
            <a:r>
              <a:rPr lang="ru" sz="1100">
                <a:solidFill>
                  <a:srgbClr val="404040"/>
                </a:solidFill>
                <a:latin typeface="Montserrat Medium"/>
                <a:ea typeface="Montserrat Medium"/>
                <a:cs typeface="Montserrat Medium"/>
                <a:sym typeface="Montserrat Medium"/>
              </a:rPr>
              <a:t>победа на Kaggle InClass — 45 баллов (но это не точно)</a:t>
            </a:r>
            <a:endParaRPr sz="1100">
              <a:solidFill>
                <a:srgbClr val="404040"/>
              </a:solidFill>
              <a:latin typeface="Montserrat Medium"/>
              <a:ea typeface="Montserrat Medium"/>
              <a:cs typeface="Montserrat Medium"/>
              <a:sym typeface="Montserrat Medium"/>
            </a:endParaRPr>
          </a:p>
          <a:p>
            <a:pPr indent="0" lvl="0" marL="0" rtl="0" algn="l">
              <a:lnSpc>
                <a:spcPct val="100000"/>
              </a:lnSpc>
              <a:spcBef>
                <a:spcPts val="1000"/>
              </a:spcBef>
              <a:spcAft>
                <a:spcPts val="0"/>
              </a:spcAft>
              <a:buNone/>
            </a:pPr>
            <a:r>
              <a:t/>
            </a:r>
            <a:endParaRPr sz="1100">
              <a:solidFill>
                <a:srgbClr val="404040"/>
              </a:solidFill>
              <a:latin typeface="Montserrat Medium"/>
              <a:ea typeface="Montserrat Medium"/>
              <a:cs typeface="Montserrat Medium"/>
              <a:sym typeface="Montserrat Medium"/>
            </a:endParaRPr>
          </a:p>
        </p:txBody>
      </p:sp>
      <p:sp>
        <p:nvSpPr>
          <p:cNvPr id="158" name="Google Shape;158;p19"/>
          <p:cNvSpPr/>
          <p:nvPr/>
        </p:nvSpPr>
        <p:spPr>
          <a:xfrm>
            <a:off x="1563550" y="3966229"/>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9"/>
          <p:cNvSpPr/>
          <p:nvPr/>
        </p:nvSpPr>
        <p:spPr>
          <a:xfrm>
            <a:off x="1563562" y="4250991"/>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a:off x="1563562" y="4535754"/>
            <a:ext cx="162000" cy="162000"/>
          </a:xfrm>
          <a:prstGeom prst="ellipse">
            <a:avLst/>
          </a:prstGeom>
          <a:solidFill>
            <a:srgbClr val="006E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6EE8"/>
        </a:solidFill>
      </p:bgPr>
    </p:bg>
    <p:spTree>
      <p:nvGrpSpPr>
        <p:cNvPr id="164" name="Shape 164"/>
        <p:cNvGrpSpPr/>
        <p:nvPr/>
      </p:nvGrpSpPr>
      <p:grpSpPr>
        <a:xfrm>
          <a:off x="0" y="0"/>
          <a:ext cx="0" cy="0"/>
          <a:chOff x="0" y="0"/>
          <a:chExt cx="0" cy="0"/>
        </a:xfrm>
      </p:grpSpPr>
      <p:sp>
        <p:nvSpPr>
          <p:cNvPr id="165" name="Google Shape;165;p20"/>
          <p:cNvSpPr txBox="1"/>
          <p:nvPr>
            <p:ph idx="1" type="body"/>
          </p:nvPr>
        </p:nvSpPr>
        <p:spPr>
          <a:xfrm>
            <a:off x="2816700" y="1097601"/>
            <a:ext cx="6015600" cy="2331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sz="4800">
                <a:solidFill>
                  <a:srgbClr val="FFFFFF"/>
                </a:solidFill>
                <a:latin typeface="Montserrat"/>
                <a:ea typeface="Montserrat"/>
                <a:cs typeface="Montserrat"/>
                <a:sym typeface="Montserrat"/>
              </a:rPr>
              <a:t>Искусственный</a:t>
            </a:r>
            <a:endParaRPr b="1" sz="4800">
              <a:solidFill>
                <a:srgbClr val="FFFFFF"/>
              </a:solidFill>
              <a:latin typeface="Montserrat"/>
              <a:ea typeface="Montserrat"/>
              <a:cs typeface="Montserrat"/>
              <a:sym typeface="Montserrat"/>
            </a:endParaRPr>
          </a:p>
          <a:p>
            <a:pPr indent="0" lvl="0" marL="0" rtl="0" algn="l">
              <a:spcBef>
                <a:spcPts val="1600"/>
              </a:spcBef>
              <a:spcAft>
                <a:spcPts val="1600"/>
              </a:spcAft>
              <a:buNone/>
            </a:pPr>
            <a:r>
              <a:rPr b="1" lang="ru" sz="4800">
                <a:solidFill>
                  <a:srgbClr val="FFFFFF"/>
                </a:solidFill>
                <a:latin typeface="Montserrat"/>
                <a:ea typeface="Montserrat"/>
                <a:cs typeface="Montserrat"/>
                <a:sym typeface="Montserrat"/>
              </a:rPr>
              <a:t>нейрон</a:t>
            </a:r>
            <a:endParaRPr b="1" sz="4800">
              <a:solidFill>
                <a:srgbClr val="FFFFFF"/>
              </a:solidFill>
              <a:latin typeface="Montserrat"/>
              <a:ea typeface="Montserrat"/>
              <a:cs typeface="Montserrat"/>
              <a:sym typeface="Montserrat"/>
            </a:endParaRPr>
          </a:p>
        </p:txBody>
      </p:sp>
      <p:pic>
        <p:nvPicPr>
          <p:cNvPr id="166" name="Google Shape;166;p20"/>
          <p:cNvPicPr preferRelativeResize="0"/>
          <p:nvPr/>
        </p:nvPicPr>
        <p:blipFill>
          <a:blip r:embed="rId3">
            <a:alphaModFix/>
          </a:blip>
          <a:stretch>
            <a:fillRect/>
          </a:stretch>
        </p:blipFill>
        <p:spPr>
          <a:xfrm>
            <a:off x="7733979" y="4570888"/>
            <a:ext cx="1250201" cy="447976"/>
          </a:xfrm>
          <a:prstGeom prst="rect">
            <a:avLst/>
          </a:prstGeom>
          <a:noFill/>
          <a:ln>
            <a:noFill/>
          </a:ln>
        </p:spPr>
      </p:pic>
      <p:cxnSp>
        <p:nvCxnSpPr>
          <p:cNvPr id="167" name="Google Shape;167;p20"/>
          <p:cNvCxnSpPr/>
          <p:nvPr/>
        </p:nvCxnSpPr>
        <p:spPr>
          <a:xfrm>
            <a:off x="2908600" y="1097590"/>
            <a:ext cx="5699700" cy="0"/>
          </a:xfrm>
          <a:prstGeom prst="straightConnector1">
            <a:avLst/>
          </a:prstGeom>
          <a:noFill/>
          <a:ln cap="flat" cmpd="sng" w="9525">
            <a:solidFill>
              <a:srgbClr val="FFFFFF"/>
            </a:solidFill>
            <a:prstDash val="solid"/>
            <a:round/>
            <a:headEnd len="med" w="med" type="none"/>
            <a:tailEnd len="med" w="med" type="none"/>
          </a:ln>
        </p:spPr>
      </p:cxnSp>
      <p:sp>
        <p:nvSpPr>
          <p:cNvPr id="168" name="Google Shape;168;p20"/>
          <p:cNvSpPr txBox="1"/>
          <p:nvPr>
            <p:ph idx="1" type="body"/>
          </p:nvPr>
        </p:nvSpPr>
        <p:spPr>
          <a:xfrm>
            <a:off x="2908600" y="554915"/>
            <a:ext cx="6015600" cy="447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ru" sz="1200">
                <a:solidFill>
                  <a:srgbClr val="FFFFFF"/>
                </a:solidFill>
                <a:latin typeface="Montserrat"/>
                <a:ea typeface="Montserrat"/>
                <a:cs typeface="Montserrat"/>
                <a:sym typeface="Montserrat"/>
              </a:rPr>
              <a:t>Занятие 1</a:t>
            </a:r>
            <a:endParaRPr sz="1200">
              <a:solidFill>
                <a:srgbClr val="FFFFFF"/>
              </a:solidFill>
              <a:latin typeface="Montserrat"/>
              <a:ea typeface="Montserrat"/>
              <a:cs typeface="Montserrat"/>
              <a:sym typeface="Montserrat"/>
            </a:endParaRPr>
          </a:p>
        </p:txBody>
      </p:sp>
      <p:sp>
        <p:nvSpPr>
          <p:cNvPr id="169" name="Google Shape;169;p20"/>
          <p:cNvSpPr txBox="1"/>
          <p:nvPr>
            <p:ph idx="1" type="body"/>
          </p:nvPr>
        </p:nvSpPr>
        <p:spPr>
          <a:xfrm>
            <a:off x="2908593" y="3134709"/>
            <a:ext cx="6015600" cy="447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ru" sz="1200">
                <a:solidFill>
                  <a:srgbClr val="FFFFFF"/>
                </a:solidFill>
                <a:latin typeface="Montserrat"/>
                <a:ea typeface="Montserrat"/>
                <a:cs typeface="Montserrat"/>
                <a:sym typeface="Montserrat"/>
              </a:rPr>
              <a:t>Григорий Рашков</a:t>
            </a:r>
            <a:endParaRPr b="1" sz="1200">
              <a:solidFill>
                <a:srgbClr val="FFFFFF"/>
              </a:solidFill>
              <a:latin typeface="Montserrat"/>
              <a:ea typeface="Montserrat"/>
              <a:cs typeface="Montserrat"/>
              <a:sym typeface="Montserrat"/>
            </a:endParaRPr>
          </a:p>
          <a:p>
            <a:pPr indent="0" lvl="0" marL="0" rtl="0" algn="l">
              <a:lnSpc>
                <a:spcPct val="100000"/>
              </a:lnSpc>
              <a:spcBef>
                <a:spcPts val="0"/>
              </a:spcBef>
              <a:spcAft>
                <a:spcPts val="0"/>
              </a:spcAft>
              <a:buNone/>
            </a:pPr>
            <a:r>
              <a:rPr lang="ru" sz="1200">
                <a:solidFill>
                  <a:srgbClr val="FFFFFF"/>
                </a:solidFill>
                <a:latin typeface="Montserrat"/>
                <a:ea typeface="Montserrat"/>
                <a:cs typeface="Montserrat"/>
                <a:sym typeface="Montserrat"/>
              </a:rPr>
              <a:t>младший научный </a:t>
            </a:r>
            <a:r>
              <a:rPr lang="ru" sz="1200">
                <a:solidFill>
                  <a:srgbClr val="FFFFFF"/>
                </a:solidFill>
                <a:latin typeface="Montserrat"/>
                <a:ea typeface="Montserrat"/>
                <a:cs typeface="Montserrat"/>
                <a:sym typeface="Montserrat"/>
              </a:rPr>
              <a:t>сотрудник Открытой лаборатории</a:t>
            </a:r>
            <a:endParaRPr sz="1200">
              <a:solidFill>
                <a:srgbClr val="FFFFFF"/>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sz="1200">
              <a:solidFill>
                <a:srgbClr val="FFFFFF"/>
              </a:solidFill>
              <a:latin typeface="Montserrat"/>
              <a:ea typeface="Montserrat"/>
              <a:cs typeface="Montserrat"/>
              <a:sym typeface="Montserrat"/>
            </a:endParaRPr>
          </a:p>
          <a:p>
            <a:pPr indent="0" lvl="0" marL="0" rtl="0" algn="l">
              <a:spcBef>
                <a:spcPts val="0"/>
              </a:spcBef>
              <a:spcAft>
                <a:spcPts val="1600"/>
              </a:spcAft>
              <a:buNone/>
            </a:pPr>
            <a:r>
              <a:t/>
            </a:r>
            <a:endParaRPr sz="1200">
              <a:solidFill>
                <a:srgbClr val="FFFFFF"/>
              </a:solidFill>
              <a:latin typeface="Montserrat"/>
              <a:ea typeface="Montserrat"/>
              <a:cs typeface="Montserrat"/>
              <a:sym typeface="Montserrat"/>
            </a:endParaRPr>
          </a:p>
        </p:txBody>
      </p:sp>
      <p:pic>
        <p:nvPicPr>
          <p:cNvPr id="170" name="Google Shape;170;p20"/>
          <p:cNvPicPr preferRelativeResize="0"/>
          <p:nvPr/>
        </p:nvPicPr>
        <p:blipFill rotWithShape="1">
          <a:blip r:embed="rId4">
            <a:alphaModFix/>
          </a:blip>
          <a:srcRect b="0" l="30153" r="27129" t="0"/>
          <a:stretch/>
        </p:blipFill>
        <p:spPr>
          <a:xfrm>
            <a:off x="0" y="0"/>
            <a:ext cx="2498275"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1"/>
          <p:cNvSpPr txBox="1"/>
          <p:nvPr/>
        </p:nvSpPr>
        <p:spPr>
          <a:xfrm>
            <a:off x="143998" y="70750"/>
            <a:ext cx="6870900" cy="63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ru" sz="3000">
                <a:solidFill>
                  <a:srgbClr val="006EE8"/>
                </a:solidFill>
                <a:latin typeface="Montserrat"/>
                <a:ea typeface="Montserrat"/>
                <a:cs typeface="Montserrat"/>
                <a:sym typeface="Montserrat"/>
              </a:rPr>
              <a:t>Головной мозг</a:t>
            </a:r>
            <a:endParaRPr b="1" sz="3000">
              <a:solidFill>
                <a:srgbClr val="006EE8"/>
              </a:solidFill>
              <a:latin typeface="Montserrat"/>
              <a:ea typeface="Montserrat"/>
              <a:cs typeface="Montserrat"/>
              <a:sym typeface="Montserrat"/>
            </a:endParaRPr>
          </a:p>
        </p:txBody>
      </p:sp>
      <p:cxnSp>
        <p:nvCxnSpPr>
          <p:cNvPr id="176" name="Google Shape;176;p21"/>
          <p:cNvCxnSpPr/>
          <p:nvPr/>
        </p:nvCxnSpPr>
        <p:spPr>
          <a:xfrm flipH="1" rot="10800000">
            <a:off x="229350" y="704293"/>
            <a:ext cx="8685300" cy="9300"/>
          </a:xfrm>
          <a:prstGeom prst="straightConnector1">
            <a:avLst/>
          </a:prstGeom>
          <a:noFill/>
          <a:ln cap="flat" cmpd="sng" w="19050">
            <a:solidFill>
              <a:srgbClr val="006EE8"/>
            </a:solidFill>
            <a:prstDash val="solid"/>
            <a:round/>
            <a:headEnd len="med" w="med" type="none"/>
            <a:tailEnd len="med" w="med" type="none"/>
          </a:ln>
        </p:spPr>
      </p:cxnSp>
      <p:sp>
        <p:nvSpPr>
          <p:cNvPr id="177" name="Google Shape;177;p21"/>
          <p:cNvSpPr txBox="1"/>
          <p:nvPr/>
        </p:nvSpPr>
        <p:spPr>
          <a:xfrm>
            <a:off x="8450025" y="4690375"/>
            <a:ext cx="541500" cy="355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ru">
                <a:solidFill>
                  <a:srgbClr val="434343"/>
                </a:solidFill>
                <a:latin typeface="Montserrat Medium"/>
                <a:ea typeface="Montserrat Medium"/>
                <a:cs typeface="Montserrat Medium"/>
                <a:sym typeface="Montserrat Medium"/>
              </a:rPr>
              <a:t>1</a:t>
            </a:r>
            <a:endParaRPr>
              <a:solidFill>
                <a:srgbClr val="434343"/>
              </a:solidFill>
              <a:latin typeface="Montserrat Medium"/>
              <a:ea typeface="Montserrat Medium"/>
              <a:cs typeface="Montserrat Medium"/>
              <a:sym typeface="Montserrat Medium"/>
            </a:endParaRPr>
          </a:p>
        </p:txBody>
      </p:sp>
      <p:pic>
        <p:nvPicPr>
          <p:cNvPr id="178" name="Google Shape;178;p21"/>
          <p:cNvPicPr preferRelativeResize="0"/>
          <p:nvPr/>
        </p:nvPicPr>
        <p:blipFill>
          <a:blip r:embed="rId3">
            <a:alphaModFix/>
          </a:blip>
          <a:stretch>
            <a:fillRect/>
          </a:stretch>
        </p:blipFill>
        <p:spPr>
          <a:xfrm>
            <a:off x="7504475" y="122888"/>
            <a:ext cx="1486375" cy="532626"/>
          </a:xfrm>
          <a:prstGeom prst="rect">
            <a:avLst/>
          </a:prstGeom>
          <a:noFill/>
          <a:ln>
            <a:noFill/>
          </a:ln>
        </p:spPr>
      </p:pic>
      <p:pic>
        <p:nvPicPr>
          <p:cNvPr id="179" name="Google Shape;179;p21"/>
          <p:cNvPicPr preferRelativeResize="0"/>
          <p:nvPr/>
        </p:nvPicPr>
        <p:blipFill>
          <a:blip r:embed="rId4">
            <a:alphaModFix/>
          </a:blip>
          <a:stretch>
            <a:fillRect/>
          </a:stretch>
        </p:blipFill>
        <p:spPr>
          <a:xfrm>
            <a:off x="1684663" y="844268"/>
            <a:ext cx="5465981" cy="412510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